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58" r:id="rId6"/>
    <p:sldId id="259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62757-5356-42A2-9C7B-6A1F5314CBB9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03CEEA-5FFD-4AE5-8C71-CCA0606112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62757-5356-42A2-9C7B-6A1F5314CBB9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CEEA-5FFD-4AE5-8C71-CCA0606112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03CEEA-5FFD-4AE5-8C71-CCA0606112D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62757-5356-42A2-9C7B-6A1F5314CBB9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62757-5356-42A2-9C7B-6A1F5314CBB9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03CEEA-5FFD-4AE5-8C71-CCA0606112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62757-5356-42A2-9C7B-6A1F5314CBB9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03CEEA-5FFD-4AE5-8C71-CCA0606112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0262757-5356-42A2-9C7B-6A1F5314CBB9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3CEEA-5FFD-4AE5-8C71-CCA0606112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62757-5356-42A2-9C7B-6A1F5314CBB9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03CEEA-5FFD-4AE5-8C71-CCA0606112D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62757-5356-42A2-9C7B-6A1F5314CBB9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03CEEA-5FFD-4AE5-8C71-CCA060611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62757-5356-42A2-9C7B-6A1F5314CBB9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03CEEA-5FFD-4AE5-8C71-CCA060611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03CEEA-5FFD-4AE5-8C71-CCA0606112D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62757-5356-42A2-9C7B-6A1F5314CBB9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03CEEA-5FFD-4AE5-8C71-CCA0606112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0262757-5356-42A2-9C7B-6A1F5314CBB9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0262757-5356-42A2-9C7B-6A1F5314CBB9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03CEEA-5FFD-4AE5-8C71-CCA0606112D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Modern Themes for a Modern Age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World At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829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Visualizing Central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fontAlgn="t">
              <a:buNone/>
            </a:pPr>
            <a:r>
              <a:rPr lang="en-US" b="1" dirty="0"/>
              <a:t>Ideas</a:t>
            </a:r>
            <a:endParaRPr lang="en-US" dirty="0"/>
          </a:p>
          <a:p>
            <a:pPr fontAlgn="t"/>
            <a:r>
              <a:rPr lang="en-US" dirty="0"/>
              <a:t>Like the falcon and the falconer, people can’t control events happening around </a:t>
            </a:r>
            <a:r>
              <a:rPr lang="en-US" dirty="0" smtClean="0"/>
              <a:t>them</a:t>
            </a:r>
            <a:endParaRPr lang="en-US" b="1" dirty="0" smtClean="0"/>
          </a:p>
          <a:p>
            <a:pPr fontAlgn="t"/>
            <a:r>
              <a:rPr lang="en-US" dirty="0" smtClean="0"/>
              <a:t>The </a:t>
            </a:r>
            <a:r>
              <a:rPr lang="en-US" dirty="0"/>
              <a:t>world is in a state of chaos during times of war.  War is bloody and violent and destroys innocence</a:t>
            </a:r>
          </a:p>
          <a:p>
            <a:pPr fontAlgn="t"/>
            <a:r>
              <a:rPr lang="en-US" dirty="0"/>
              <a:t>There is no hope of future salvation, because the Second Coming won’t be the return of Christ but of some awful </a:t>
            </a:r>
            <a:r>
              <a:rPr lang="en-US" dirty="0" smtClean="0"/>
              <a:t>beast</a:t>
            </a:r>
          </a:p>
          <a:p>
            <a:pPr marL="0" indent="0" fontAlgn="t">
              <a:buNone/>
            </a:pPr>
            <a:r>
              <a:rPr lang="en-US" b="1" dirty="0"/>
              <a:t>Images</a:t>
            </a:r>
            <a:endParaRPr lang="en-US" dirty="0"/>
          </a:p>
          <a:p>
            <a:pPr marL="0" indent="0" fontAlgn="t">
              <a:buNone/>
            </a:pPr>
            <a:r>
              <a:rPr lang="en-US" dirty="0" smtClean="0"/>
              <a:t>Identify images in the poem that support the ideas.</a:t>
            </a:r>
          </a:p>
          <a:p>
            <a:pPr marL="0" indent="0" fontAlgn="t">
              <a:buNone/>
            </a:pPr>
            <a:endParaRPr lang="en-US" dirty="0"/>
          </a:p>
          <a:p>
            <a:pPr marL="0" indent="0" fontAlgn="t">
              <a:buNone/>
            </a:pPr>
            <a:r>
              <a:rPr lang="en-US" dirty="0"/>
              <a:t>If you have to name one dominant emotion expressed by the speaker of the poem, what would it be?</a:t>
            </a:r>
          </a:p>
          <a:p>
            <a:pPr marL="0" indent="0" fontAlgn="t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15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Wisława</a:t>
            </a:r>
            <a:r>
              <a:rPr lang="en-US" i="1" dirty="0"/>
              <a:t> </a:t>
            </a:r>
            <a:r>
              <a:rPr lang="en-US" i="1" dirty="0" err="1"/>
              <a:t>Szymborska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When </a:t>
            </a:r>
            <a:r>
              <a:rPr lang="en-US" i="1" dirty="0" err="1"/>
              <a:t>Wisława</a:t>
            </a:r>
            <a:r>
              <a:rPr lang="en-US" i="1" dirty="0"/>
              <a:t> </a:t>
            </a:r>
            <a:r>
              <a:rPr lang="en-US" i="1" dirty="0" err="1"/>
              <a:t>Szymborska</a:t>
            </a:r>
            <a:r>
              <a:rPr lang="en-US" dirty="0"/>
              <a:t> </a:t>
            </a:r>
            <a:r>
              <a:rPr lang="en-US" i="1" dirty="0"/>
              <a:t>was awarded the Nobel Prize in</a:t>
            </a:r>
            <a:r>
              <a:rPr lang="en-US" dirty="0"/>
              <a:t> </a:t>
            </a:r>
            <a:r>
              <a:rPr lang="en-US" i="1" dirty="0"/>
              <a:t>1996, few people outside her native Poland had heard of her, but the resulting interest </a:t>
            </a:r>
            <a:r>
              <a:rPr lang="en-US" i="1" dirty="0" smtClean="0"/>
              <a:t>in </a:t>
            </a:r>
            <a:r>
              <a:rPr lang="en-US" i="1" dirty="0" err="1" smtClean="0"/>
              <a:t>Szymborska</a:t>
            </a:r>
            <a:r>
              <a:rPr lang="en-US" i="1" dirty="0" smtClean="0"/>
              <a:t> </a:t>
            </a:r>
            <a:r>
              <a:rPr lang="en-US" i="1" dirty="0"/>
              <a:t>and her work has finally introduced her poetry to the world. </a:t>
            </a:r>
            <a:endParaRPr lang="en-US" i="1" dirty="0" smtClean="0"/>
          </a:p>
          <a:p>
            <a:r>
              <a:rPr lang="en-US" i="1" dirty="0" smtClean="0"/>
              <a:t>She </a:t>
            </a:r>
            <a:r>
              <a:rPr lang="en-US" i="1" dirty="0"/>
              <a:t>has been</a:t>
            </a:r>
            <a:r>
              <a:rPr lang="en-US" dirty="0"/>
              <a:t> </a:t>
            </a:r>
            <a:r>
              <a:rPr lang="en-US" i="1" dirty="0"/>
              <a:t>acclaimed for her ability to turn philosophical musings about subjects such as war, love,</a:t>
            </a:r>
            <a:r>
              <a:rPr lang="en-US" dirty="0"/>
              <a:t> </a:t>
            </a:r>
            <a:r>
              <a:rPr lang="en-US" i="1" dirty="0"/>
              <a:t>and suffering into poems that are complex yet clear. </a:t>
            </a:r>
            <a:endParaRPr lang="en-US" i="1" dirty="0" smtClean="0"/>
          </a:p>
          <a:p>
            <a:r>
              <a:rPr lang="en-US" i="1" dirty="0" err="1" smtClean="0"/>
              <a:t>Szymborska’s</a:t>
            </a:r>
            <a:r>
              <a:rPr lang="en-US" i="1" dirty="0" smtClean="0"/>
              <a:t> </a:t>
            </a:r>
            <a:r>
              <a:rPr lang="en-US" i="1" dirty="0"/>
              <a:t>accessible style may be a</a:t>
            </a:r>
            <a:r>
              <a:rPr lang="en-US" dirty="0"/>
              <a:t> </a:t>
            </a:r>
            <a:r>
              <a:rPr lang="en-US" i="1" dirty="0"/>
              <a:t>response to the chaos and spiritual darkness she, as a twentieth-century Pole, has witnessed.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988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 on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Ideas</a:t>
            </a:r>
          </a:p>
          <a:p>
            <a:r>
              <a:rPr lang="en-US" dirty="0" smtClean="0"/>
              <a:t>Survivor Guilt</a:t>
            </a:r>
          </a:p>
          <a:p>
            <a:r>
              <a:rPr lang="en-US" dirty="0" smtClean="0"/>
              <a:t>Remains of the War</a:t>
            </a:r>
          </a:p>
          <a:p>
            <a:r>
              <a:rPr lang="en-US" dirty="0" smtClean="0"/>
              <a:t>Skepticism about Media</a:t>
            </a:r>
          </a:p>
          <a:p>
            <a:pPr marL="0" indent="0" fontAlgn="t">
              <a:buNone/>
            </a:pPr>
            <a:r>
              <a:rPr lang="en-US" b="1" dirty="0"/>
              <a:t>Images</a:t>
            </a:r>
            <a:endParaRPr lang="en-US" dirty="0"/>
          </a:p>
          <a:p>
            <a:pPr marL="0" indent="0" fontAlgn="t">
              <a:buNone/>
            </a:pPr>
            <a:r>
              <a:rPr lang="en-US" dirty="0"/>
              <a:t>Identify images in the poem that support the ideas.</a:t>
            </a:r>
          </a:p>
          <a:p>
            <a:pPr marL="0" indent="0" fontAlgn="t">
              <a:buNone/>
            </a:pPr>
            <a:endParaRPr lang="en-US" dirty="0"/>
          </a:p>
          <a:p>
            <a:pPr marL="0" indent="0" fontAlgn="t">
              <a:buNone/>
            </a:pPr>
            <a:r>
              <a:rPr lang="en-US" dirty="0"/>
              <a:t>If you have to name one dominant emotion expressed by the speaker of the poem, what would it be?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5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T.S. Eliot— “The Hollow Men”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When Eliot wrote “The </a:t>
            </a:r>
            <a:r>
              <a:rPr lang="en-US" sz="2800" dirty="0" smtClean="0"/>
              <a:t>Hollow </a:t>
            </a:r>
            <a:r>
              <a:rPr lang="en-US" sz="2800" dirty="0"/>
              <a:t>Men,” he believed humanity was suffering </a:t>
            </a:r>
            <a:r>
              <a:rPr lang="en-US" sz="2800" dirty="0" smtClean="0"/>
              <a:t>from </a:t>
            </a:r>
            <a:r>
              <a:rPr lang="en-US" sz="2800" dirty="0"/>
              <a:t>a loss of will and </a:t>
            </a:r>
            <a:r>
              <a:rPr lang="en-US" sz="2800" dirty="0" smtClean="0"/>
              <a:t>faith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The poem reflects this point of view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—</a:t>
            </a:r>
            <a:r>
              <a:rPr lang="en-US" sz="2800" dirty="0"/>
              <a:t>portraying a world without religion or promise of </a:t>
            </a:r>
            <a:r>
              <a:rPr lang="en-US" sz="2800" dirty="0" smtClean="0"/>
              <a:t>salvation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Eliot does not dismiss faith but rather portrays a struggle with, for, against faith—using numerous allusions, imagery, and characterization to create the world of “The Hollow Men.”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1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Allusions</a:t>
            </a:r>
            <a:br>
              <a:rPr lang="en-US" dirty="0" smtClean="0"/>
            </a:br>
            <a:r>
              <a:rPr lang="en-US" dirty="0" smtClean="0"/>
              <a:t> (references to literature, people and events)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“</a:t>
            </a:r>
            <a:r>
              <a:rPr lang="en-US" sz="2800" b="1" i="1" dirty="0" err="1"/>
              <a:t>Mistah</a:t>
            </a:r>
            <a:r>
              <a:rPr lang="en-US" sz="2800" b="1" i="1" dirty="0"/>
              <a:t> Kurtz—he dead.”</a:t>
            </a:r>
          </a:p>
          <a:p>
            <a:pPr marL="0" indent="0">
              <a:buNone/>
            </a:pPr>
            <a:endParaRPr lang="en-US" sz="2800" b="1" i="1" dirty="0"/>
          </a:p>
          <a:p>
            <a:r>
              <a:rPr lang="en-US" sz="2800" dirty="0"/>
              <a:t>The first line after the title of the poem is an </a:t>
            </a:r>
            <a:r>
              <a:rPr lang="en-US" sz="2800" dirty="0">
                <a:hlinkClick r:id="" action="ppaction://noaction"/>
              </a:rPr>
              <a:t>allusion</a:t>
            </a:r>
            <a:r>
              <a:rPr lang="en-US" sz="2800" dirty="0"/>
              <a:t>, or reference, to Joseph Conrad’s famous short novel </a:t>
            </a:r>
            <a:r>
              <a:rPr lang="en-US" sz="2800" i="1" dirty="0"/>
              <a:t>Heart of Darkness.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Kurtz journeys to the center of Africa and rapidly loses his mind, falling into intense paranoia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Kurtz’s final words, when he realizes that evil is at the very heart of </a:t>
            </a:r>
            <a:r>
              <a:rPr lang="en-US" sz="2800" dirty="0" smtClean="0"/>
              <a:t>his life</a:t>
            </a:r>
            <a:r>
              <a:rPr lang="en-US" sz="2800" dirty="0"/>
              <a:t>:  “The horror! The horror!”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81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Gunpowder Plot-Guy Fawkes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953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800" b="1" dirty="0"/>
              <a:t>Rebels Against Tyranny of the Monarchy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A penny for the Old Guy”</a:t>
            </a:r>
          </a:p>
          <a:p>
            <a:pPr marL="0" indent="0">
              <a:buNone/>
            </a:pPr>
            <a:endParaRPr lang="en-US" sz="2800" b="1" i="1" dirty="0"/>
          </a:p>
          <a:p>
            <a:r>
              <a:rPr lang="en-US" sz="2800" dirty="0"/>
              <a:t>The second line in the poem alludes to one of the most notorious incidents in British History, the Gunpowder Plot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In 1605, Guy Fawkes, a soldier, was chosen to light the fuse that would ignite barrels of gunpowder in the cellars of Parliament.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King James I, and others, would die. The plot failed. Fawkes was sentenced to be hanged, drawn, and </a:t>
            </a:r>
            <a:r>
              <a:rPr lang="en-US" sz="2800" dirty="0" smtClean="0"/>
              <a:t>quartered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800" b="1" dirty="0"/>
              <a:t>“</a:t>
            </a:r>
            <a:r>
              <a:rPr lang="en-US" sz="2800" b="1" i="1" dirty="0"/>
              <a:t>We are the stuffed men”</a:t>
            </a:r>
          </a:p>
          <a:p>
            <a:pPr marL="0" indent="0">
              <a:buNone/>
            </a:pPr>
            <a:endParaRPr lang="en-US" sz="2800" b="1" i="1" dirty="0"/>
          </a:p>
          <a:p>
            <a:r>
              <a:rPr lang="en-US" sz="2800" dirty="0"/>
              <a:t>Eliot continues the story of Guy Fawkes by alluding to how the event  is remembered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Every year on November 5, huge bonfires are set all over England.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Straw-filled </a:t>
            </a:r>
            <a:r>
              <a:rPr lang="en-US" sz="2800" dirty="0"/>
              <a:t>effigies of Fawkes called a “guy” are burned. These are the “stuffed men” alluded to in the poem.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9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Allusions </a:t>
            </a:r>
            <a:br>
              <a:rPr lang="en-US" dirty="0" smtClean="0"/>
            </a:br>
            <a:r>
              <a:rPr lang="en-US" dirty="0" smtClean="0"/>
              <a:t>(References to Other Works, People or Events)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2900" b="1" dirty="0" smtClean="0"/>
          </a:p>
          <a:p>
            <a:pPr marL="0" indent="0">
              <a:buNone/>
            </a:pPr>
            <a:r>
              <a:rPr lang="en-US" sz="3200" b="1" dirty="0"/>
              <a:t>Dante’s The Divine Comedy</a:t>
            </a:r>
          </a:p>
          <a:p>
            <a:pPr marL="0" indent="0">
              <a:buNone/>
            </a:pPr>
            <a:endParaRPr lang="en-US" sz="3200" b="1" dirty="0"/>
          </a:p>
          <a:p>
            <a:r>
              <a:rPr lang="en-US" sz="3200" i="1" dirty="0" err="1"/>
              <a:t>Paradiso</a:t>
            </a:r>
            <a:r>
              <a:rPr lang="en-US" sz="3200" dirty="0"/>
              <a:t>—those will direct  (holy) eyes can cross to Paradise</a:t>
            </a:r>
          </a:p>
          <a:p>
            <a:r>
              <a:rPr lang="en-US" sz="3200" dirty="0"/>
              <a:t>Dante used the symbol of the star to represent God</a:t>
            </a:r>
          </a:p>
          <a:p>
            <a:r>
              <a:rPr lang="en-US" sz="3200" dirty="0"/>
              <a:t>Reference to the river, Acheron, which the damned must cross to enter the land of the dead in </a:t>
            </a:r>
            <a:r>
              <a:rPr lang="en-US" sz="3200" i="1" dirty="0"/>
              <a:t>Inferno</a:t>
            </a:r>
            <a:endParaRPr lang="en-US" sz="3200" dirty="0"/>
          </a:p>
          <a:p>
            <a:r>
              <a:rPr lang="en-US" sz="3200" dirty="0"/>
              <a:t>Dante describes Paradise as a rose of many leaves</a:t>
            </a:r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3500" dirty="0">
              <a:solidFill>
                <a:srgbClr val="FFFF99"/>
              </a:solidFill>
            </a:endParaRPr>
          </a:p>
          <a:p>
            <a:pPr marL="0" indent="0">
              <a:buNone/>
            </a:pPr>
            <a:r>
              <a:rPr lang="en-US" sz="3500" b="1" dirty="0" smtClean="0"/>
              <a:t>Shakespeare’s </a:t>
            </a:r>
            <a:r>
              <a:rPr lang="en-US" sz="3500" b="1" i="1" dirty="0" smtClean="0"/>
              <a:t>Julius Caesar</a:t>
            </a:r>
            <a:r>
              <a:rPr lang="en-US" sz="3500" b="1" dirty="0" smtClean="0"/>
              <a:t>:</a:t>
            </a:r>
          </a:p>
          <a:p>
            <a:pPr marL="0" indent="0">
              <a:buNone/>
            </a:pPr>
            <a:r>
              <a:rPr lang="en-US" sz="3500" dirty="0" smtClean="0"/>
              <a:t>“Between the acting of a dreadful thing/And the first motion, all the interim is/Like a </a:t>
            </a:r>
            <a:r>
              <a:rPr lang="en-US" sz="3500" dirty="0" err="1" smtClean="0"/>
              <a:t>phantasma</a:t>
            </a:r>
            <a:r>
              <a:rPr lang="en-US" sz="3500" dirty="0" smtClean="0"/>
              <a:t> or a hideous dream” (2.1.63-65)</a:t>
            </a:r>
          </a:p>
          <a:p>
            <a:pPr marL="0" indent="0">
              <a:buNone/>
            </a:pPr>
            <a:endParaRPr lang="en-US" sz="3500" dirty="0"/>
          </a:p>
          <a:p>
            <a:pPr marL="0" indent="0">
              <a:buNone/>
            </a:pPr>
            <a:r>
              <a:rPr lang="en-US" sz="3500" b="1" dirty="0" smtClean="0"/>
              <a:t>Plato’s Essence and Descent</a:t>
            </a:r>
          </a:p>
          <a:p>
            <a:r>
              <a:rPr lang="en-US" sz="3500" dirty="0" smtClean="0"/>
              <a:t>Plato defined “the essence” as the unattainable ideal”</a:t>
            </a:r>
          </a:p>
          <a:p>
            <a:r>
              <a:rPr lang="en-US" sz="3500" dirty="0" smtClean="0"/>
              <a:t>“The descent” as the imperfect expression in material or physical reality</a:t>
            </a:r>
            <a:endParaRPr lang="en-US" sz="3500" dirty="0"/>
          </a:p>
          <a:p>
            <a:pPr marL="0" indent="0">
              <a:buNone/>
            </a:pPr>
            <a:endParaRPr lang="en-US" sz="3500" b="1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604133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Parts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 1: Characterization of the “Hollow Men” and Paradoxes (apparent contradictions that are true)</a:t>
            </a:r>
          </a:p>
          <a:p>
            <a:r>
              <a:rPr lang="en-US" dirty="0" smtClean="0"/>
              <a:t>Part 2: Death’s Dream Kingdom/Twilight Kingdom/Paradise vs. the imagery of the “real world.”</a:t>
            </a:r>
          </a:p>
          <a:p>
            <a:r>
              <a:rPr lang="en-US" dirty="0" smtClean="0"/>
              <a:t>Part 3: Setting—Comparison between two vacant landscapes</a:t>
            </a:r>
          </a:p>
          <a:p>
            <a:r>
              <a:rPr lang="en-US" dirty="0" smtClean="0"/>
              <a:t>Part 4: Amplification of “Eyes” and “Sightless” and God as Star</a:t>
            </a:r>
          </a:p>
          <a:p>
            <a:r>
              <a:rPr lang="en-US" dirty="0" smtClean="0"/>
              <a:t>Part 5: Parody of children’s rhyme and Sermon Structure of final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2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In some ways, Eliot is delivering a sermon on the state of humanity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How would you describe humanity today?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Does your view match Eliot’s vision, or is yours less bleak?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15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Butler Yeats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“The Second Coming” addresses Yeats’s personal view of history.</a:t>
            </a:r>
          </a:p>
          <a:p>
            <a:r>
              <a:rPr lang="en-US" dirty="0"/>
              <a:t>Yeats saw human history as cyclical.  Each cycle, known as a gyre, begins in a rational state and then dissolves into chaos and irrationality.</a:t>
            </a:r>
          </a:p>
          <a:p>
            <a:r>
              <a:rPr lang="en-US" dirty="0"/>
              <a:t>The poem repeats a question that Yeats asks in his book, </a:t>
            </a:r>
            <a:r>
              <a:rPr lang="en-US" i="1" dirty="0"/>
              <a:t>A Vision, </a:t>
            </a:r>
            <a:r>
              <a:rPr lang="en-US" dirty="0"/>
              <a:t>“What if the irrational returns?”</a:t>
            </a:r>
          </a:p>
          <a:p>
            <a:r>
              <a:rPr lang="en-US" dirty="0"/>
              <a:t>Yeats wrote this poem in 1921, after the horrors unleashed by WWI and by the Russian Revolution of 1917.</a:t>
            </a:r>
          </a:p>
          <a:p>
            <a:r>
              <a:rPr lang="en-US" dirty="0"/>
              <a:t>He wonders if—like the falconer who can’t control his falcon—humankind is spinning out of control and into chaos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801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Opening Stanza: What words and phrases describe the disorder and what do they suggest about civilization?</a:t>
            </a:r>
          </a:p>
          <a:p>
            <a:r>
              <a:rPr lang="en-US" dirty="0"/>
              <a:t>Second Stanza: How does Yeats’ use allusions to religion and the ancient world to create the “desert” of human condition?</a:t>
            </a:r>
          </a:p>
          <a:p>
            <a:r>
              <a:rPr lang="en-US" dirty="0"/>
              <a:t>Theme: In the final lines, Yeats asks a rhetorical question, one that implies an answer:  What is the question and what does he imply</a:t>
            </a:r>
          </a:p>
          <a:p>
            <a:r>
              <a:rPr lang="en-US" dirty="0"/>
              <a:t>Irony: How is “The Second Coming” an example of situational irony (what is expected and what actually happens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130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</TotalTime>
  <Words>886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World At War</vt:lpstr>
      <vt:lpstr>T.S. Eliot— “The Hollow Men”</vt:lpstr>
      <vt:lpstr>Allusions  (references to literature, people and events)</vt:lpstr>
      <vt:lpstr>The Gunpowder Plot-Guy Fawkes</vt:lpstr>
      <vt:lpstr>Allusions  (References to Other Works, People or Events)</vt:lpstr>
      <vt:lpstr>Understanding the Parts</vt:lpstr>
      <vt:lpstr>Reflection</vt:lpstr>
      <vt:lpstr>William Butler Yeats</vt:lpstr>
      <vt:lpstr>Reading Focus</vt:lpstr>
      <vt:lpstr>Visualizing Central IDEAS</vt:lpstr>
      <vt:lpstr>Wisława Szymborska</vt:lpstr>
      <vt:lpstr>Perspectives on War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At War</dc:title>
  <dc:creator>Christina</dc:creator>
  <cp:lastModifiedBy>Christina</cp:lastModifiedBy>
  <cp:revision>7</cp:revision>
  <dcterms:created xsi:type="dcterms:W3CDTF">2013-04-15T16:38:07Z</dcterms:created>
  <dcterms:modified xsi:type="dcterms:W3CDTF">2014-04-02T19:45:55Z</dcterms:modified>
</cp:coreProperties>
</file>