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69" r:id="rId4"/>
    <p:sldId id="272" r:id="rId5"/>
    <p:sldId id="270" r:id="rId6"/>
    <p:sldId id="271" r:id="rId7"/>
    <p:sldId id="267" r:id="rId8"/>
    <p:sldId id="257" r:id="rId9"/>
    <p:sldId id="259" r:id="rId10"/>
    <p:sldId id="262" r:id="rId11"/>
    <p:sldId id="260" r:id="rId12"/>
    <p:sldId id="261" r:id="rId13"/>
    <p:sldId id="263" r:id="rId14"/>
    <p:sldId id="264" r:id="rId15"/>
    <p:sldId id="258"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F84D00-F96B-48C2-85DC-45C1ED8D065B}"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E60A1-D7CC-4D6D-AE42-2C289BC1000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84D00-F96B-48C2-85DC-45C1ED8D065B}"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84D00-F96B-48C2-85DC-45C1ED8D065B}"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84D00-F96B-48C2-85DC-45C1ED8D065B}"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84D00-F96B-48C2-85DC-45C1ED8D065B}"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E60A1-D7CC-4D6D-AE42-2C289BC1000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F84D00-F96B-48C2-85DC-45C1ED8D065B}"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F84D00-F96B-48C2-85DC-45C1ED8D065B}" type="datetimeFigureOut">
              <a:rPr lang="en-US" smtClean="0"/>
              <a:t>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E60A1-D7CC-4D6D-AE42-2C289BC1000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84D00-F96B-48C2-85DC-45C1ED8D065B}" type="datetimeFigureOut">
              <a:rPr lang="en-US" smtClean="0"/>
              <a:t>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84D00-F96B-48C2-85DC-45C1ED8D065B}" type="datetimeFigureOut">
              <a:rPr lang="en-US" smtClean="0"/>
              <a:t>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84D00-F96B-48C2-85DC-45C1ED8D065B}"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E60A1-D7CC-4D6D-AE42-2C289BC1000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84D00-F96B-48C2-85DC-45C1ED8D065B}"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E60A1-D7CC-4D6D-AE42-2C289BC100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BF84D00-F96B-48C2-85DC-45C1ED8D065B}" type="datetimeFigureOut">
              <a:rPr lang="en-US" smtClean="0"/>
              <a:t>2/17/2014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3BE60A1-D7CC-4D6D-AE42-2C289BC100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Their Eyes Were Watching God</a:t>
            </a:r>
            <a:endParaRPr lang="en-US" dirty="0"/>
          </a:p>
        </p:txBody>
      </p:sp>
      <p:sp>
        <p:nvSpPr>
          <p:cNvPr id="3" name="Subtitle 2"/>
          <p:cNvSpPr>
            <a:spLocks noGrp="1"/>
          </p:cNvSpPr>
          <p:nvPr>
            <p:ph type="subTitle" idx="1"/>
          </p:nvPr>
        </p:nvSpPr>
        <p:spPr/>
        <p:txBody>
          <a:bodyPr/>
          <a:lstStyle/>
          <a:p>
            <a:r>
              <a:rPr lang="en-US" dirty="0" smtClean="0"/>
              <a:t>Working Through the Text</a:t>
            </a:r>
            <a:endParaRPr lang="en-US" dirty="0"/>
          </a:p>
        </p:txBody>
      </p:sp>
    </p:spTree>
    <p:extLst>
      <p:ext uri="{BB962C8B-B14F-4D97-AF65-F5344CB8AC3E}">
        <p14:creationId xmlns:p14="http://schemas.microsoft.com/office/powerpoint/2010/main" val="85931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Plot Points</a:t>
            </a:r>
            <a:endParaRPr lang="en-US" dirty="0"/>
          </a:p>
        </p:txBody>
      </p:sp>
      <p:sp>
        <p:nvSpPr>
          <p:cNvPr id="3" name="Content Placeholder 2"/>
          <p:cNvSpPr>
            <a:spLocks noGrp="1"/>
          </p:cNvSpPr>
          <p:nvPr>
            <p:ph idx="1"/>
          </p:nvPr>
        </p:nvSpPr>
        <p:spPr/>
        <p:txBody>
          <a:bodyPr>
            <a:normAutofit fontScale="92500"/>
          </a:bodyPr>
          <a:lstStyle/>
          <a:p>
            <a:r>
              <a:rPr lang="en-US" dirty="0" smtClean="0"/>
              <a:t>Janie’s three marriages</a:t>
            </a:r>
          </a:p>
          <a:p>
            <a:pPr marL="0" indent="0">
              <a:buNone/>
            </a:pPr>
            <a:endParaRPr lang="en-US" dirty="0" smtClean="0"/>
          </a:p>
          <a:p>
            <a:pPr marL="0" indent="0">
              <a:buNone/>
            </a:pPr>
            <a:r>
              <a:rPr lang="en-US" dirty="0"/>
              <a:t>	</a:t>
            </a:r>
            <a:r>
              <a:rPr lang="en-US" dirty="0" smtClean="0"/>
              <a:t>Logan </a:t>
            </a:r>
            <a:r>
              <a:rPr lang="en-US" dirty="0" err="1" smtClean="0"/>
              <a:t>Killicks</a:t>
            </a:r>
            <a:r>
              <a:rPr lang="en-US" dirty="0" smtClean="0"/>
              <a:t> (arranged marriage at 16 and leaves it at 17—	doesn’t fulfill Janie’s expectations of marriage should be)</a:t>
            </a:r>
          </a:p>
          <a:p>
            <a:pPr marL="0" indent="0">
              <a:buNone/>
            </a:pPr>
            <a:endParaRPr lang="en-US" dirty="0"/>
          </a:p>
          <a:p>
            <a:pPr marL="0" indent="0">
              <a:buNone/>
            </a:pPr>
            <a:r>
              <a:rPr lang="en-US" dirty="0" smtClean="0"/>
              <a:t>	Jody Starks (married at 17 until he dies—promises initially to 	fulfill her “marriage” ideal, but Janie finds her own voice 	silenced.</a:t>
            </a:r>
          </a:p>
          <a:p>
            <a:pPr marL="0" indent="0">
              <a:buNone/>
            </a:pPr>
            <a:endParaRPr lang="en-US" dirty="0"/>
          </a:p>
          <a:p>
            <a:pPr marL="0" indent="0">
              <a:buNone/>
            </a:pPr>
            <a:r>
              <a:rPr lang="en-US" dirty="0"/>
              <a:t>	</a:t>
            </a:r>
            <a:r>
              <a:rPr lang="en-US" dirty="0" smtClean="0"/>
              <a:t>Teacake—woos Janie after Jody’s death, about 10 years 	young 	and doesn’t have the financial means but offers 	the spiritual 	marriage that Janie seeks and Janie gains her voice.</a:t>
            </a:r>
            <a:endParaRPr lang="en-US" dirty="0"/>
          </a:p>
        </p:txBody>
      </p:sp>
    </p:spTree>
    <p:extLst>
      <p:ext uri="{BB962C8B-B14F-4D97-AF65-F5344CB8AC3E}">
        <p14:creationId xmlns:p14="http://schemas.microsoft.com/office/powerpoint/2010/main" val="392809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Porch Sitters </a:t>
            </a:r>
            <a:br>
              <a:rPr lang="en-US" dirty="0" smtClean="0"/>
            </a:br>
            <a:r>
              <a:rPr lang="en-US" dirty="0" smtClean="0"/>
              <a:t>(World of the Characters)</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smtClean="0"/>
              <a:t>“It was time to hear and talk. These sitters had been </a:t>
            </a:r>
            <a:r>
              <a:rPr lang="en-US" dirty="0" err="1" smtClean="0"/>
              <a:t>tongueless</a:t>
            </a:r>
            <a:r>
              <a:rPr lang="en-US" dirty="0" smtClean="0"/>
              <a:t>, earless, eyeless conveniences all day long.  Mules and other brutes occupied their skins.  But now, the sun and the </a:t>
            </a:r>
            <a:r>
              <a:rPr lang="en-US" dirty="0" err="1" smtClean="0"/>
              <a:t>bossman</a:t>
            </a:r>
            <a:r>
              <a:rPr lang="en-US" dirty="0" smtClean="0"/>
              <a:t> were gone, so their skins felt powerful and human.  They became lords of sounds and lesser things.  They passed nations through their moths.  They sat in judgment” (Hurston 1).</a:t>
            </a:r>
          </a:p>
          <a:p>
            <a:endParaRPr lang="en-US" dirty="0" smtClean="0"/>
          </a:p>
          <a:p>
            <a:r>
              <a:rPr lang="en-US" dirty="0" smtClean="0"/>
              <a:t>Hurston deliberately chooses to first introduce Janie through the Gossip—the Place of Judgment and their descriptions</a:t>
            </a:r>
          </a:p>
          <a:p>
            <a:pPr marL="0" indent="0">
              <a:buNone/>
            </a:pPr>
            <a:endParaRPr lang="en-US" dirty="0" smtClean="0"/>
          </a:p>
          <a:p>
            <a:r>
              <a:rPr lang="en-US" dirty="0" smtClean="0"/>
              <a:t>The Porch becomes a regular feature in the novel (and place of Judgment in the novel)</a:t>
            </a:r>
          </a:p>
          <a:p>
            <a:endParaRPr lang="en-US" dirty="0" smtClean="0"/>
          </a:p>
          <a:p>
            <a:r>
              <a:rPr lang="en-US" dirty="0" smtClean="0"/>
              <a:t>Space of the Community Created by The General Store: A place for escape from and for reflection on life.</a:t>
            </a:r>
          </a:p>
          <a:p>
            <a:pPr marL="0" indent="0">
              <a:buNone/>
            </a:pPr>
            <a:endParaRPr lang="en-US" dirty="0" smtClean="0"/>
          </a:p>
          <a:p>
            <a:r>
              <a:rPr lang="en-US" dirty="0" smtClean="0"/>
              <a:t>Dialogue: Allows for Hurston to capture Southern Dialect and Folklore of Florida (directly related to her training and work as an Anthropologist)</a:t>
            </a:r>
          </a:p>
          <a:p>
            <a:pPr marL="0" indent="0">
              <a:buNone/>
            </a:pPr>
            <a:endParaRPr lang="en-US" dirty="0" smtClean="0"/>
          </a:p>
          <a:p>
            <a:r>
              <a:rPr lang="en-US" dirty="0" smtClean="0"/>
              <a:t>Setting the story in Eatonville, the town where Hurston grew up, where her father was mayor </a:t>
            </a:r>
          </a:p>
        </p:txBody>
      </p:sp>
    </p:spTree>
    <p:extLst>
      <p:ext uri="{BB962C8B-B14F-4D97-AF65-F5344CB8AC3E}">
        <p14:creationId xmlns:p14="http://schemas.microsoft.com/office/powerpoint/2010/main" val="219314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Portrait of Janie</a:t>
            </a:r>
            <a:endParaRPr lang="en-US" dirty="0"/>
          </a:p>
        </p:txBody>
      </p:sp>
      <p:sp>
        <p:nvSpPr>
          <p:cNvPr id="5" name="Content Placeholder 4"/>
          <p:cNvSpPr>
            <a:spLocks noGrp="1"/>
          </p:cNvSpPr>
          <p:nvPr>
            <p:ph sz="half" idx="1"/>
          </p:nvPr>
        </p:nvSpPr>
        <p:spPr>
          <a:xfrm>
            <a:off x="228600" y="1066800"/>
            <a:ext cx="4343400" cy="5410200"/>
          </a:xfrm>
        </p:spPr>
        <p:txBody>
          <a:bodyPr>
            <a:noAutofit/>
          </a:bodyPr>
          <a:lstStyle/>
          <a:p>
            <a:pPr marL="0" indent="0">
              <a:buNone/>
            </a:pPr>
            <a:r>
              <a:rPr lang="en-US" sz="1600" dirty="0" smtClean="0"/>
              <a:t>The Town’s Assumptions and Judgments</a:t>
            </a:r>
          </a:p>
          <a:p>
            <a:pPr marL="0" indent="0">
              <a:buNone/>
            </a:pPr>
            <a:endParaRPr lang="en-US" sz="1600" dirty="0" smtClean="0"/>
          </a:p>
          <a:p>
            <a:pPr marL="0" indent="0">
              <a:buNone/>
            </a:pPr>
            <a:r>
              <a:rPr lang="en-US" sz="1600" dirty="0" smtClean="0"/>
              <a:t>“What she </a:t>
            </a:r>
            <a:r>
              <a:rPr lang="en-US" sz="1600" dirty="0" err="1" smtClean="0"/>
              <a:t>doin</a:t>
            </a:r>
            <a:r>
              <a:rPr lang="en-US" sz="1600" dirty="0" smtClean="0"/>
              <a:t> coming back here in </a:t>
            </a:r>
            <a:r>
              <a:rPr lang="en-US" sz="1600" dirty="0" err="1" smtClean="0"/>
              <a:t>dem</a:t>
            </a:r>
            <a:r>
              <a:rPr lang="en-US" sz="1600" dirty="0" smtClean="0"/>
              <a:t> overalls? Can’t she find no dress to put on?”. .“Where she left </a:t>
            </a:r>
            <a:r>
              <a:rPr lang="en-US" sz="1600" dirty="0" err="1" smtClean="0"/>
              <a:t>dat</a:t>
            </a:r>
            <a:r>
              <a:rPr lang="en-US" sz="1600" dirty="0" smtClean="0"/>
              <a:t> young lad of a boy she went off here </a:t>
            </a:r>
            <a:r>
              <a:rPr lang="en-US" sz="1600" dirty="0" err="1" smtClean="0"/>
              <a:t>wid</a:t>
            </a:r>
            <a:r>
              <a:rPr lang="en-US" sz="1600" dirty="0" smtClean="0"/>
              <a:t>?” (2)</a:t>
            </a:r>
          </a:p>
          <a:p>
            <a:pPr marL="0" indent="0">
              <a:buNone/>
            </a:pPr>
            <a:endParaRPr lang="en-US" sz="1600" dirty="0" smtClean="0"/>
          </a:p>
          <a:p>
            <a:pPr marL="0" indent="0">
              <a:buNone/>
            </a:pPr>
            <a:r>
              <a:rPr lang="en-US" sz="1600" dirty="0" smtClean="0"/>
              <a:t>“The porch couldn’t talk for looking.  The men noticed her firm buttocks like she had grape fruits in her hip pockets; the great rope of black hair swinging to her waist and unraveling in the wind like a plume; then her pugnacious breasts trying to bore holds in her shirt.  They, the men, were saving with the mind what they lost with the eye.  Then women took the faded shirt and muddy overalls and laid them away for remembrance.  It was a weapon against her strength and if it turned out of no significance, sill it was a hope that she might fall to their level some day” (2)</a:t>
            </a:r>
          </a:p>
          <a:p>
            <a:pPr marL="0" indent="0">
              <a:buNone/>
            </a:pPr>
            <a:endParaRPr lang="en-US" sz="1600" dirty="0" smtClean="0"/>
          </a:p>
          <a:p>
            <a:pPr marL="0" indent="0">
              <a:buNone/>
            </a:pPr>
            <a:r>
              <a:rPr lang="en-US" sz="1600" dirty="0" smtClean="0"/>
              <a:t>Janie’s Outside Status to the Porch (created throughout Chapters 1-6).</a:t>
            </a:r>
            <a:endParaRPr lang="en-US" sz="1600" dirty="0"/>
          </a:p>
        </p:txBody>
      </p:sp>
      <p:sp>
        <p:nvSpPr>
          <p:cNvPr id="6" name="Content Placeholder 5"/>
          <p:cNvSpPr>
            <a:spLocks noGrp="1"/>
          </p:cNvSpPr>
          <p:nvPr>
            <p:ph sz="half" idx="2"/>
          </p:nvPr>
        </p:nvSpPr>
        <p:spPr>
          <a:xfrm>
            <a:off x="4648200" y="1066800"/>
            <a:ext cx="4343400" cy="5059363"/>
          </a:xfrm>
        </p:spPr>
        <p:txBody>
          <a:bodyPr>
            <a:noAutofit/>
          </a:bodyPr>
          <a:lstStyle/>
          <a:p>
            <a:pPr marL="0" indent="0">
              <a:buNone/>
            </a:pPr>
            <a:r>
              <a:rPr lang="en-US" sz="1600" dirty="0" smtClean="0"/>
              <a:t>Janie’s Perceptions and Set Up of Her Story (how did she get here)</a:t>
            </a:r>
          </a:p>
          <a:p>
            <a:pPr marL="0" indent="0">
              <a:buNone/>
            </a:pPr>
            <a:endParaRPr lang="en-US" sz="1600" dirty="0" smtClean="0"/>
          </a:p>
          <a:p>
            <a:pPr marL="0" indent="0">
              <a:buNone/>
            </a:pPr>
            <a:r>
              <a:rPr lang="en-US" sz="1600" dirty="0" smtClean="0"/>
              <a:t>“Well, Ah see Mouth-</a:t>
            </a:r>
            <a:r>
              <a:rPr lang="en-US" sz="1600" dirty="0" err="1" smtClean="0"/>
              <a:t>Almight</a:t>
            </a:r>
            <a:r>
              <a:rPr lang="en-US" sz="1600" dirty="0" smtClean="0"/>
              <a:t> is still </a:t>
            </a:r>
            <a:r>
              <a:rPr lang="en-US" sz="1600" dirty="0" err="1" smtClean="0"/>
              <a:t>stiin’in</a:t>
            </a:r>
            <a:r>
              <a:rPr lang="en-US" sz="1600" dirty="0" smtClean="0"/>
              <a:t> de same place.  And Ah reckon they got </a:t>
            </a:r>
            <a:r>
              <a:rPr lang="en-US" sz="1600" i="1" dirty="0" smtClean="0"/>
              <a:t>me</a:t>
            </a:r>
            <a:r>
              <a:rPr lang="en-US" sz="1600" dirty="0" smtClean="0"/>
              <a:t> up in they mouth now” (5)</a:t>
            </a:r>
          </a:p>
          <a:p>
            <a:pPr marL="0" indent="0">
              <a:buNone/>
            </a:pPr>
            <a:endParaRPr lang="en-US" sz="1600" dirty="0" smtClean="0"/>
          </a:p>
          <a:p>
            <a:pPr marL="0" indent="0">
              <a:buNone/>
            </a:pPr>
            <a:r>
              <a:rPr lang="en-US" sz="1600" dirty="0" smtClean="0"/>
              <a:t>“Janie full of that oldest human longing—self revelation” (7)</a:t>
            </a:r>
          </a:p>
          <a:p>
            <a:pPr marL="0" indent="0">
              <a:buNone/>
            </a:pPr>
            <a:endParaRPr lang="en-US" sz="1600" dirty="0" smtClean="0"/>
          </a:p>
          <a:p>
            <a:pPr marL="0" indent="0">
              <a:buNone/>
            </a:pPr>
            <a:r>
              <a:rPr lang="en-US" sz="1600" dirty="0" smtClean="0"/>
              <a:t>“They don’t need to worry about me and my </a:t>
            </a:r>
            <a:r>
              <a:rPr lang="en-US" sz="1600" dirty="0" err="1" smtClean="0"/>
              <a:t>overhalls</a:t>
            </a:r>
            <a:r>
              <a:rPr lang="en-US" sz="1600" dirty="0" smtClean="0"/>
              <a:t> long as Ah still got nine hundred dollars in de bank.  Tea Cake got me into wearing ‘</a:t>
            </a:r>
            <a:r>
              <a:rPr lang="en-US" sz="1600" dirty="0" err="1" smtClean="0"/>
              <a:t>em</a:t>
            </a:r>
            <a:r>
              <a:rPr lang="en-US" sz="1600" dirty="0" smtClean="0"/>
              <a:t>—</a:t>
            </a:r>
            <a:r>
              <a:rPr lang="en-US" sz="1600" dirty="0" err="1" smtClean="0"/>
              <a:t>followng</a:t>
            </a:r>
            <a:r>
              <a:rPr lang="en-US" sz="1600" dirty="0" smtClean="0"/>
              <a:t> behind him.  Teach Cake </a:t>
            </a:r>
            <a:r>
              <a:rPr lang="en-US" sz="1600" dirty="0" err="1" smtClean="0"/>
              <a:t>ain’t</a:t>
            </a:r>
            <a:r>
              <a:rPr lang="en-US" sz="1600" dirty="0" smtClean="0"/>
              <a:t> wasted up no money of mine, and he </a:t>
            </a:r>
            <a:r>
              <a:rPr lang="en-US" sz="1600" dirty="0" err="1" smtClean="0"/>
              <a:t>ain’t</a:t>
            </a:r>
            <a:r>
              <a:rPr lang="en-US" sz="1600" dirty="0" smtClean="0"/>
              <a:t> left me for no young gal, neither.  He give me every consolation in de world.  He’d tell ‘</a:t>
            </a:r>
            <a:r>
              <a:rPr lang="en-US" sz="1600" dirty="0" err="1" smtClean="0"/>
              <a:t>em</a:t>
            </a:r>
            <a:r>
              <a:rPr lang="en-US" sz="1600" dirty="0" smtClean="0"/>
              <a:t> so too, if he was here.  If he wasn’t gone” (7)</a:t>
            </a:r>
          </a:p>
          <a:p>
            <a:endParaRPr lang="en-US" sz="1600" dirty="0" smtClean="0"/>
          </a:p>
          <a:p>
            <a:pPr marL="0" indent="0">
              <a:buNone/>
            </a:pPr>
            <a:r>
              <a:rPr lang="en-US" sz="1600" dirty="0" smtClean="0"/>
              <a:t>Janie retains outsider status when she gives </a:t>
            </a:r>
            <a:r>
              <a:rPr lang="en-US" sz="1600" dirty="0" err="1" smtClean="0"/>
              <a:t>Phoeby</a:t>
            </a:r>
            <a:r>
              <a:rPr lang="en-US" sz="1600" dirty="0" smtClean="0"/>
              <a:t> to tell her story</a:t>
            </a:r>
            <a:endParaRPr lang="en-US" sz="1600" dirty="0"/>
          </a:p>
        </p:txBody>
      </p:sp>
    </p:spTree>
    <p:extLst>
      <p:ext uri="{BB962C8B-B14F-4D97-AF65-F5344CB8AC3E}">
        <p14:creationId xmlns:p14="http://schemas.microsoft.com/office/powerpoint/2010/main" val="1521261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Hurston’s Framings in Ch. 2-4</a:t>
            </a:r>
            <a:endParaRPr lang="en-US" dirty="0"/>
          </a:p>
        </p:txBody>
      </p:sp>
      <p:sp>
        <p:nvSpPr>
          <p:cNvPr id="3" name="Content Placeholder 2"/>
          <p:cNvSpPr>
            <a:spLocks noGrp="1"/>
          </p:cNvSpPr>
          <p:nvPr>
            <p:ph sz="half" idx="1"/>
          </p:nvPr>
        </p:nvSpPr>
        <p:spPr>
          <a:xfrm>
            <a:off x="228600" y="990600"/>
            <a:ext cx="4038600" cy="5135563"/>
          </a:xfrm>
        </p:spPr>
        <p:txBody>
          <a:bodyPr>
            <a:normAutofit fontScale="47500" lnSpcReduction="20000"/>
          </a:bodyPr>
          <a:lstStyle/>
          <a:p>
            <a:pPr marL="0" indent="0">
              <a:buNone/>
            </a:pPr>
            <a:r>
              <a:rPr lang="en-US" dirty="0" smtClean="0"/>
              <a:t>The Pear Tree Analogy</a:t>
            </a:r>
          </a:p>
          <a:p>
            <a:pPr marL="0" indent="0">
              <a:buNone/>
            </a:pPr>
            <a:endParaRPr lang="en-US" dirty="0" smtClean="0"/>
          </a:p>
          <a:p>
            <a:pPr marL="0" indent="0">
              <a:buNone/>
            </a:pPr>
            <a:r>
              <a:rPr lang="en-US" dirty="0" smtClean="0"/>
              <a:t>“Janie saw her life like a great tree in leaf with the things suffered” (8)</a:t>
            </a:r>
          </a:p>
          <a:p>
            <a:pPr marL="0" indent="0">
              <a:buNone/>
            </a:pPr>
            <a:endParaRPr lang="en-US" dirty="0"/>
          </a:p>
          <a:p>
            <a:pPr marL="0" indent="0">
              <a:buNone/>
            </a:pPr>
            <a:r>
              <a:rPr lang="en-US" dirty="0" smtClean="0"/>
              <a:t>“She thought awhile and decided that her conscious life had commenced at Nanny’s gate” (10)</a:t>
            </a:r>
          </a:p>
          <a:p>
            <a:pPr marL="0" indent="0">
              <a:buNone/>
            </a:pPr>
            <a:endParaRPr lang="en-US" dirty="0"/>
          </a:p>
          <a:p>
            <a:pPr marL="0" indent="0">
              <a:buNone/>
            </a:pPr>
            <a:r>
              <a:rPr lang="en-US" dirty="0" smtClean="0"/>
              <a:t>“So Janie waited a bloom time, and a green time and an orange time.  But when the pollen again gilded the sun and sifted down on the world she began to stand around the gate and expect things” (25)</a:t>
            </a:r>
          </a:p>
          <a:p>
            <a:pPr marL="0" indent="0">
              <a:buNone/>
            </a:pPr>
            <a:endParaRPr lang="en-US" dirty="0"/>
          </a:p>
          <a:p>
            <a:pPr marL="0" indent="0">
              <a:buNone/>
            </a:pPr>
            <a:r>
              <a:rPr lang="en-US" dirty="0" smtClean="0"/>
              <a:t>“Janie pulled back a long time because he did not represent sun-up and pollen and blooming trees, but he spoke for far horizon.  He spoke for change and chance.  Still she hung back.  The memory of Nanny was still powerful and strong” (29)</a:t>
            </a:r>
          </a:p>
          <a:p>
            <a:pPr marL="0" indent="0">
              <a:buNone/>
            </a:pPr>
            <a:endParaRPr lang="en-US" dirty="0" smtClean="0"/>
          </a:p>
          <a:p>
            <a:pPr marL="0" indent="0">
              <a:buNone/>
            </a:pPr>
            <a:endParaRPr lang="en-US" dirty="0"/>
          </a:p>
          <a:p>
            <a:pPr marL="0" indent="0">
              <a:buNone/>
            </a:pPr>
            <a:r>
              <a:rPr lang="en-US" dirty="0" smtClean="0"/>
              <a:t>Activity 1:  Tree as Janie’s Womanhood </a:t>
            </a:r>
          </a:p>
          <a:p>
            <a:pPr marL="0" indent="0">
              <a:buNone/>
            </a:pPr>
            <a:endParaRPr lang="en-US" dirty="0" smtClean="0"/>
          </a:p>
          <a:p>
            <a:pPr marL="0" indent="0">
              <a:buNone/>
            </a:pPr>
            <a:r>
              <a:rPr lang="en-US" dirty="0" smtClean="0"/>
              <a:t>Create a tree with phrases from the novel  and then reflect what they reveal about her conscious life. </a:t>
            </a: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
        <p:nvSpPr>
          <p:cNvPr id="4" name="Content Placeholder 3"/>
          <p:cNvSpPr>
            <a:spLocks noGrp="1"/>
          </p:cNvSpPr>
          <p:nvPr>
            <p:ph sz="half" idx="2"/>
          </p:nvPr>
        </p:nvSpPr>
        <p:spPr>
          <a:xfrm>
            <a:off x="4572000" y="990600"/>
            <a:ext cx="4343400" cy="5135563"/>
          </a:xfrm>
        </p:spPr>
        <p:txBody>
          <a:bodyPr>
            <a:normAutofit fontScale="47500" lnSpcReduction="20000"/>
          </a:bodyPr>
          <a:lstStyle/>
          <a:p>
            <a:pPr marL="0" indent="0">
              <a:buNone/>
            </a:pPr>
            <a:r>
              <a:rPr lang="en-US" dirty="0" smtClean="0"/>
              <a:t>Dissection of Marriage</a:t>
            </a:r>
          </a:p>
          <a:p>
            <a:pPr marL="0" indent="0">
              <a:buNone/>
            </a:pPr>
            <a:endParaRPr lang="en-US" dirty="0"/>
          </a:p>
          <a:p>
            <a:pPr marL="0" indent="0">
              <a:buNone/>
            </a:pPr>
            <a:r>
              <a:rPr lang="en-US" dirty="0" smtClean="0"/>
              <a:t>“There are years that ask questions and years that answer.  Janie had no chance to know things, so she had to ask.  Did marriage end the cosmic loneliness of the unmated?  Did marriage compel love like the sun the day? “ (21)—Beginning of Chapter 3</a:t>
            </a:r>
          </a:p>
          <a:p>
            <a:pPr marL="0" indent="0">
              <a:buNone/>
            </a:pPr>
            <a:endParaRPr lang="en-US" dirty="0" smtClean="0"/>
          </a:p>
          <a:p>
            <a:pPr marL="0" indent="0">
              <a:buNone/>
            </a:pPr>
            <a:r>
              <a:rPr lang="en-US" dirty="0" smtClean="0"/>
              <a:t>“She knew now that marriage did not make love.  Janie’s first dream was dead, so she became a woman” (25)—End of Chapter 3</a:t>
            </a:r>
            <a:endParaRPr lang="en-US" dirty="0"/>
          </a:p>
          <a:p>
            <a:pPr marL="0" indent="0">
              <a:buNone/>
            </a:pPr>
            <a:endParaRPr lang="en-US" dirty="0" smtClean="0"/>
          </a:p>
          <a:p>
            <a:pPr marL="0" indent="0">
              <a:buNone/>
            </a:pPr>
            <a:r>
              <a:rPr lang="en-US" dirty="0" smtClean="0"/>
              <a:t>“Long before the year was up, Janie noticed that her husband had stopped talking rhymes to her.  He had ceased to wonder at her long black hair and finger it.  Six months back he had told her . . . ‘You done been spoilt rotten’” (26).—Beginning of Chapter 4</a:t>
            </a:r>
          </a:p>
          <a:p>
            <a:pPr marL="0" indent="0">
              <a:buNone/>
            </a:pPr>
            <a:endParaRPr lang="en-US" dirty="0"/>
          </a:p>
          <a:p>
            <a:pPr marL="0" indent="0">
              <a:buNone/>
            </a:pPr>
            <a:endParaRPr lang="en-US" dirty="0" smtClean="0"/>
          </a:p>
          <a:p>
            <a:pPr marL="0" indent="0">
              <a:buNone/>
            </a:pPr>
            <a:r>
              <a:rPr lang="en-US" dirty="0" smtClean="0"/>
              <a:t>Activity 2:  3-Pieces of the Pie</a:t>
            </a:r>
          </a:p>
          <a:p>
            <a:pPr marL="0" indent="0">
              <a:buNone/>
            </a:pPr>
            <a:endParaRPr lang="en-US" dirty="0"/>
          </a:p>
          <a:p>
            <a:pPr marL="0" indent="0">
              <a:buNone/>
            </a:pPr>
            <a:r>
              <a:rPr lang="en-US" dirty="0" smtClean="0"/>
              <a:t>Create a 3-Part Graph which reflects the different expectations/goals of marriage</a:t>
            </a:r>
          </a:p>
          <a:p>
            <a:pPr marL="0" indent="0">
              <a:buNone/>
            </a:pPr>
            <a:endParaRPr lang="en-US" dirty="0"/>
          </a:p>
          <a:p>
            <a:r>
              <a:rPr lang="en-US" dirty="0" smtClean="0"/>
              <a:t>Nanny’s desire to have Janie married (12-20) &amp; Her Marriage Advice (22-24)</a:t>
            </a:r>
          </a:p>
          <a:p>
            <a:r>
              <a:rPr lang="en-US" dirty="0" smtClean="0"/>
              <a:t>Janie’s Expectation of Marriage (throughout 2-4)</a:t>
            </a:r>
          </a:p>
          <a:p>
            <a:r>
              <a:rPr lang="en-US" dirty="0" smtClean="0"/>
              <a:t>Logan </a:t>
            </a:r>
            <a:r>
              <a:rPr lang="en-US" dirty="0" err="1" smtClean="0"/>
              <a:t>Killicks</a:t>
            </a:r>
            <a:r>
              <a:rPr lang="en-US" dirty="0" smtClean="0"/>
              <a:t>’ Expectations of Marriage (3-4)</a:t>
            </a:r>
            <a:endParaRPr lang="en-US" dirty="0"/>
          </a:p>
        </p:txBody>
      </p:sp>
    </p:spTree>
    <p:extLst>
      <p:ext uri="{BB962C8B-B14F-4D97-AF65-F5344CB8AC3E}">
        <p14:creationId xmlns:p14="http://schemas.microsoft.com/office/powerpoint/2010/main" val="971176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3: Theme Character Charts: </a:t>
            </a:r>
            <a:br>
              <a:rPr lang="en-US" dirty="0" smtClean="0"/>
            </a:br>
            <a:r>
              <a:rPr lang="en-US" dirty="0" smtClean="0"/>
              <a:t>Brainstorm Roles and Stereotypes</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Jody Starks</a:t>
            </a:r>
          </a:p>
          <a:p>
            <a:pPr marL="0" indent="0">
              <a:buNone/>
            </a:pPr>
            <a:endParaRPr lang="en-US" dirty="0" smtClean="0"/>
          </a:p>
          <a:p>
            <a:r>
              <a:rPr lang="en-US" dirty="0" smtClean="0"/>
              <a:t>Physical Appearance</a:t>
            </a:r>
          </a:p>
          <a:p>
            <a:r>
              <a:rPr lang="en-US" dirty="0" smtClean="0"/>
              <a:t>What Jody says</a:t>
            </a:r>
          </a:p>
          <a:p>
            <a:r>
              <a:rPr lang="en-US" dirty="0" smtClean="0"/>
              <a:t>What others say about Jody</a:t>
            </a:r>
          </a:p>
          <a:p>
            <a:r>
              <a:rPr lang="en-US" dirty="0" smtClean="0"/>
              <a:t>What Janie says about Jody</a:t>
            </a:r>
          </a:p>
          <a:p>
            <a:r>
              <a:rPr lang="en-US" dirty="0" smtClean="0"/>
              <a:t>Actions</a:t>
            </a:r>
            <a:endParaRPr lang="en-US" dirty="0"/>
          </a:p>
          <a:p>
            <a:r>
              <a:rPr lang="en-US" dirty="0" smtClean="0"/>
              <a:t>View of Marriage</a:t>
            </a:r>
          </a:p>
          <a:p>
            <a:r>
              <a:rPr lang="en-US" dirty="0" smtClean="0"/>
              <a:t>Role as Mayor </a:t>
            </a:r>
          </a:p>
          <a:p>
            <a:r>
              <a:rPr lang="en-US" dirty="0" smtClean="0"/>
              <a:t>Voice in the Community</a:t>
            </a:r>
            <a:endParaRPr lang="en-US" dirty="0"/>
          </a:p>
        </p:txBody>
      </p:sp>
      <p:sp>
        <p:nvSpPr>
          <p:cNvPr id="4" name="Content Placeholder 3"/>
          <p:cNvSpPr>
            <a:spLocks noGrp="1"/>
          </p:cNvSpPr>
          <p:nvPr>
            <p:ph sz="half" idx="2"/>
          </p:nvPr>
        </p:nvSpPr>
        <p:spPr/>
        <p:txBody>
          <a:bodyPr>
            <a:normAutofit fontScale="92500" lnSpcReduction="20000"/>
          </a:bodyPr>
          <a:lstStyle/>
          <a:p>
            <a:pPr marL="0" indent="0">
              <a:buNone/>
            </a:pPr>
            <a:r>
              <a:rPr lang="en-US" dirty="0" smtClean="0"/>
              <a:t>Janie Starks </a:t>
            </a:r>
          </a:p>
          <a:p>
            <a:pPr marL="0" indent="0">
              <a:buNone/>
            </a:pPr>
            <a:endParaRPr lang="en-US" dirty="0" smtClean="0"/>
          </a:p>
          <a:p>
            <a:r>
              <a:rPr lang="en-US" dirty="0" smtClean="0"/>
              <a:t>Physical Appearance</a:t>
            </a:r>
          </a:p>
          <a:p>
            <a:r>
              <a:rPr lang="en-US" dirty="0" smtClean="0"/>
              <a:t>What Janie says</a:t>
            </a:r>
          </a:p>
          <a:p>
            <a:r>
              <a:rPr lang="en-US" dirty="0" smtClean="0"/>
              <a:t>What others say about Janie</a:t>
            </a:r>
          </a:p>
          <a:p>
            <a:r>
              <a:rPr lang="en-US" dirty="0" smtClean="0"/>
              <a:t>What Jody says about Janie</a:t>
            </a:r>
          </a:p>
          <a:p>
            <a:r>
              <a:rPr lang="en-US" dirty="0" smtClean="0"/>
              <a:t>Actions</a:t>
            </a:r>
          </a:p>
          <a:p>
            <a:r>
              <a:rPr lang="en-US" dirty="0" smtClean="0"/>
              <a:t>View of Marriage</a:t>
            </a:r>
          </a:p>
          <a:p>
            <a:r>
              <a:rPr lang="en-US" dirty="0" smtClean="0"/>
              <a:t>Role as Mayor </a:t>
            </a:r>
          </a:p>
          <a:p>
            <a:r>
              <a:rPr lang="en-US" dirty="0" smtClean="0"/>
              <a:t>Voice in the Community</a:t>
            </a:r>
          </a:p>
          <a:p>
            <a:endParaRPr lang="en-US" dirty="0"/>
          </a:p>
        </p:txBody>
      </p:sp>
    </p:spTree>
    <p:extLst>
      <p:ext uri="{BB962C8B-B14F-4D97-AF65-F5344CB8AC3E}">
        <p14:creationId xmlns:p14="http://schemas.microsoft.com/office/powerpoint/2010/main" val="273983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Archetypes and Stereotypes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Recurring Literary Archetypes</a:t>
            </a:r>
          </a:p>
          <a:p>
            <a:r>
              <a:rPr lang="en-US" dirty="0" smtClean="0"/>
              <a:t>Earth Mother (Nanny’s Life Story)</a:t>
            </a:r>
          </a:p>
          <a:p>
            <a:r>
              <a:rPr lang="en-US" dirty="0" smtClean="0"/>
              <a:t>Virgin (Janie has a young woman)</a:t>
            </a:r>
          </a:p>
          <a:p>
            <a:r>
              <a:rPr lang="en-US" dirty="0" smtClean="0"/>
              <a:t>Fallen Woman (Janie’s return to Eatonville, Janie’s absent mother)</a:t>
            </a:r>
          </a:p>
          <a:p>
            <a:r>
              <a:rPr lang="en-US" dirty="0" smtClean="0"/>
              <a:t>Cuckold Husband ( Logan </a:t>
            </a:r>
            <a:r>
              <a:rPr lang="en-US" dirty="0" err="1" smtClean="0"/>
              <a:t>Killicks</a:t>
            </a:r>
            <a:r>
              <a:rPr lang="en-US" dirty="0" smtClean="0"/>
              <a:t>)</a:t>
            </a:r>
          </a:p>
          <a:p>
            <a:r>
              <a:rPr lang="en-US" dirty="0" smtClean="0"/>
              <a:t>Showman (Jody Starks)</a:t>
            </a:r>
          </a:p>
          <a:p>
            <a:pPr marL="0" indent="0">
              <a:buNone/>
            </a:pPr>
            <a:endParaRPr lang="en-US" dirty="0" smtClean="0"/>
          </a:p>
          <a:p>
            <a:pPr marL="0" indent="0">
              <a:buNone/>
            </a:pPr>
            <a:r>
              <a:rPr lang="en-US" dirty="0" smtClean="0"/>
              <a:t>Recurring Stereotypes</a:t>
            </a:r>
          </a:p>
          <a:p>
            <a:r>
              <a:rPr lang="en-US" dirty="0" smtClean="0"/>
              <a:t>Man as provider/protector</a:t>
            </a:r>
          </a:p>
          <a:p>
            <a:r>
              <a:rPr lang="en-US" dirty="0" smtClean="0"/>
              <a:t>Wife as Prize</a:t>
            </a:r>
          </a:p>
          <a:p>
            <a:r>
              <a:rPr lang="en-US" dirty="0" smtClean="0"/>
              <a:t>Successful/Ambitious Male</a:t>
            </a:r>
          </a:p>
          <a:p>
            <a:r>
              <a:rPr lang="en-US" dirty="0" smtClean="0"/>
              <a:t>Obedient Wife</a:t>
            </a:r>
          </a:p>
          <a:p>
            <a:r>
              <a:rPr lang="en-US" dirty="0" smtClean="0"/>
              <a:t>Lazy Husbands</a:t>
            </a:r>
          </a:p>
          <a:p>
            <a:r>
              <a:rPr lang="en-US" dirty="0" smtClean="0"/>
              <a:t>Political Wife</a:t>
            </a:r>
          </a:p>
          <a:p>
            <a:pPr marL="0" indent="0">
              <a:buNone/>
            </a:pPr>
            <a:endParaRPr lang="en-US" dirty="0"/>
          </a:p>
        </p:txBody>
      </p:sp>
    </p:spTree>
    <p:extLst>
      <p:ext uri="{BB962C8B-B14F-4D97-AF65-F5344CB8AC3E}">
        <p14:creationId xmlns:p14="http://schemas.microsoft.com/office/powerpoint/2010/main" val="342902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11162"/>
          </a:xfrm>
        </p:spPr>
        <p:txBody>
          <a:bodyPr>
            <a:normAutofit fontScale="90000"/>
          </a:bodyPr>
          <a:lstStyle/>
          <a:p>
            <a:r>
              <a:rPr lang="en-US" dirty="0" smtClean="0"/>
              <a:t>Socratic Themes to Consider</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4874295"/>
              </p:ext>
            </p:extLst>
          </p:nvPr>
        </p:nvGraphicFramePr>
        <p:xfrm>
          <a:off x="304800" y="891540"/>
          <a:ext cx="8534400" cy="5158740"/>
        </p:xfrm>
        <a:graphic>
          <a:graphicData uri="http://schemas.openxmlformats.org/drawingml/2006/table">
            <a:tbl>
              <a:tblPr firstRow="1" firstCol="1" bandRow="1">
                <a:tableStyleId>{5C22544A-7EE6-4342-B048-85BDC9FD1C3A}</a:tableStyleId>
              </a:tblPr>
              <a:tblGrid>
                <a:gridCol w="4315763"/>
                <a:gridCol w="4218637"/>
              </a:tblGrid>
              <a:tr h="4747260">
                <a:tc>
                  <a:txBody>
                    <a:bodyPr/>
                    <a:lstStyle/>
                    <a:p>
                      <a:pPr marL="342900" marR="0" lvl="0" indent="-342900">
                        <a:spcBef>
                          <a:spcPts val="0"/>
                        </a:spcBef>
                        <a:spcAft>
                          <a:spcPts val="0"/>
                        </a:spcAft>
                        <a:buSzPts val="1000"/>
                        <a:buFont typeface="Symbol"/>
                        <a:buChar char=""/>
                        <a:tabLst>
                          <a:tab pos="457200" algn="l"/>
                        </a:tabLst>
                      </a:pPr>
                      <a:r>
                        <a:rPr lang="en-US" sz="2400" dirty="0">
                          <a:effectLst/>
                        </a:rPr>
                        <a:t>Personal freedom </a:t>
                      </a:r>
                      <a:endParaRPr lang="en-US" sz="2400" dirty="0" smtClean="0">
                        <a:effectLst/>
                      </a:endParaRPr>
                    </a:p>
                    <a:p>
                      <a:pPr marL="0" marR="0" lvl="0" indent="0">
                        <a:spcBef>
                          <a:spcPts val="0"/>
                        </a:spcBef>
                        <a:spcAft>
                          <a:spcPts val="0"/>
                        </a:spcAft>
                        <a:buSzPts val="1000"/>
                        <a:buFont typeface="Symbol"/>
                        <a:buNone/>
                        <a:tabLst>
                          <a:tab pos="457200" algn="l"/>
                        </a:tabLst>
                      </a:pPr>
                      <a:endParaRPr lang="en-US" sz="2400" dirty="0">
                        <a:effectLst/>
                      </a:endParaRPr>
                    </a:p>
                    <a:p>
                      <a:pPr marL="342900" marR="0" lvl="0" indent="-342900">
                        <a:spcBef>
                          <a:spcPts val="0"/>
                        </a:spcBef>
                        <a:spcAft>
                          <a:spcPts val="0"/>
                        </a:spcAft>
                        <a:buSzPts val="1000"/>
                        <a:buFont typeface="Symbol"/>
                        <a:buChar char=""/>
                        <a:tabLst>
                          <a:tab pos="457200" algn="l"/>
                        </a:tabLst>
                      </a:pPr>
                      <a:r>
                        <a:rPr lang="en-US" sz="2400" dirty="0">
                          <a:effectLst/>
                        </a:rPr>
                        <a:t>Spiritual </a:t>
                      </a:r>
                      <a:r>
                        <a:rPr lang="en-US" sz="2400" dirty="0" smtClean="0">
                          <a:effectLst/>
                        </a:rPr>
                        <a:t>v. </a:t>
                      </a:r>
                      <a:r>
                        <a:rPr lang="en-US" sz="2400" dirty="0">
                          <a:effectLst/>
                        </a:rPr>
                        <a:t>materialistic value </a:t>
                      </a:r>
                      <a:endParaRPr lang="en-US" sz="2400" dirty="0" smtClean="0">
                        <a:effectLst/>
                      </a:endParaRPr>
                    </a:p>
                    <a:p>
                      <a:pPr marL="0" marR="0" lvl="0" indent="0">
                        <a:spcBef>
                          <a:spcPts val="0"/>
                        </a:spcBef>
                        <a:spcAft>
                          <a:spcPts val="0"/>
                        </a:spcAft>
                        <a:buSzPts val="1000"/>
                        <a:buFont typeface="Symbol"/>
                        <a:buNone/>
                        <a:tabLst>
                          <a:tab pos="457200" algn="l"/>
                        </a:tabLst>
                      </a:pPr>
                      <a:endParaRPr lang="en-US" sz="2400" dirty="0">
                        <a:effectLst/>
                      </a:endParaRPr>
                    </a:p>
                    <a:p>
                      <a:pPr marL="342900" marR="0" lvl="0" indent="-342900">
                        <a:spcBef>
                          <a:spcPts val="0"/>
                        </a:spcBef>
                        <a:spcAft>
                          <a:spcPts val="0"/>
                        </a:spcAft>
                        <a:buSzPts val="1000"/>
                        <a:buFont typeface="Symbol"/>
                        <a:buChar char=""/>
                        <a:tabLst>
                          <a:tab pos="457200" algn="l"/>
                        </a:tabLst>
                      </a:pPr>
                      <a:r>
                        <a:rPr lang="en-US" sz="2400" dirty="0">
                          <a:effectLst/>
                        </a:rPr>
                        <a:t>Self identification </a:t>
                      </a:r>
                      <a:endParaRPr lang="en-US" sz="2400" dirty="0" smtClean="0">
                        <a:effectLst/>
                      </a:endParaRPr>
                    </a:p>
                    <a:p>
                      <a:pPr marL="0" marR="0" lvl="0" indent="0">
                        <a:spcBef>
                          <a:spcPts val="0"/>
                        </a:spcBef>
                        <a:spcAft>
                          <a:spcPts val="0"/>
                        </a:spcAft>
                        <a:buSzPts val="1000"/>
                        <a:buFont typeface="Symbol"/>
                        <a:buNone/>
                        <a:tabLst>
                          <a:tab pos="457200" algn="l"/>
                        </a:tabLst>
                      </a:pPr>
                      <a:endParaRPr lang="en-US" sz="2400" dirty="0" smtClean="0">
                        <a:effectLst/>
                      </a:endParaRPr>
                    </a:p>
                    <a:p>
                      <a:pPr marL="342900" marR="0" lvl="0" indent="-342900" algn="l" defTabSz="914400" rtl="0" eaLnBrk="1" fontAlgn="auto" latinLnBrk="0" hangingPunct="1">
                        <a:lnSpc>
                          <a:spcPct val="100000"/>
                        </a:lnSpc>
                        <a:spcBef>
                          <a:spcPts val="0"/>
                        </a:spcBef>
                        <a:spcAft>
                          <a:spcPts val="0"/>
                        </a:spcAft>
                        <a:buClrTx/>
                        <a:buSzPts val="1000"/>
                        <a:buFont typeface="Symbol"/>
                        <a:buChar char=""/>
                        <a:tabLst>
                          <a:tab pos="457200" algn="l"/>
                        </a:tabLst>
                        <a:defRPr/>
                      </a:pPr>
                      <a:r>
                        <a:rPr lang="en-US" sz="2400" dirty="0" smtClean="0">
                          <a:effectLst/>
                        </a:rPr>
                        <a:t>Quest for life's experiences </a:t>
                      </a:r>
                    </a:p>
                    <a:p>
                      <a:pPr marL="0" marR="0" lvl="0" indent="0" algn="l" defTabSz="914400" rtl="0" eaLnBrk="1" fontAlgn="auto" latinLnBrk="0" hangingPunct="1">
                        <a:lnSpc>
                          <a:spcPct val="100000"/>
                        </a:lnSpc>
                        <a:spcBef>
                          <a:spcPts val="0"/>
                        </a:spcBef>
                        <a:spcAft>
                          <a:spcPts val="0"/>
                        </a:spcAft>
                        <a:buClrTx/>
                        <a:buSzPts val="1000"/>
                        <a:buFont typeface="Symbol"/>
                        <a:buNone/>
                        <a:tabLst>
                          <a:tab pos="457200" algn="l"/>
                        </a:tabLst>
                        <a:defRPr/>
                      </a:pPr>
                      <a:endParaRPr lang="en-US" sz="2400" dirty="0" smtClean="0">
                        <a:effectLst/>
                        <a:latin typeface="Times New Roman"/>
                        <a:ea typeface="Times New Roman"/>
                      </a:endParaRPr>
                    </a:p>
                    <a:p>
                      <a:pPr marL="342900" marR="0" lvl="0" indent="-342900" algn="l" defTabSz="914400" rtl="0" eaLnBrk="1" fontAlgn="auto" latinLnBrk="0" hangingPunct="1">
                        <a:lnSpc>
                          <a:spcPct val="100000"/>
                        </a:lnSpc>
                        <a:spcBef>
                          <a:spcPts val="0"/>
                        </a:spcBef>
                        <a:spcAft>
                          <a:spcPts val="0"/>
                        </a:spcAft>
                        <a:buClrTx/>
                        <a:buSzPts val="1000"/>
                        <a:buFont typeface="Symbol"/>
                        <a:buChar char=""/>
                        <a:tabLst>
                          <a:tab pos="457200" algn="l"/>
                        </a:tabLst>
                        <a:defRPr/>
                      </a:pPr>
                      <a:r>
                        <a:rPr lang="en-US" sz="2400" dirty="0" smtClean="0">
                          <a:effectLst/>
                        </a:rPr>
                        <a:t>Search for autonomy </a:t>
                      </a:r>
                    </a:p>
                    <a:p>
                      <a:pPr marL="342900" marR="0" lvl="0" indent="-342900" algn="l" defTabSz="914400" rtl="0" eaLnBrk="1" fontAlgn="auto" latinLnBrk="0" hangingPunct="1">
                        <a:lnSpc>
                          <a:spcPct val="100000"/>
                        </a:lnSpc>
                        <a:spcBef>
                          <a:spcPts val="0"/>
                        </a:spcBef>
                        <a:spcAft>
                          <a:spcPts val="0"/>
                        </a:spcAft>
                        <a:buClrTx/>
                        <a:buSzPts val="1000"/>
                        <a:buFont typeface="Symbol"/>
                        <a:buChar char=""/>
                        <a:tabLst>
                          <a:tab pos="457200" algn="l"/>
                        </a:tabLst>
                        <a:defRPr/>
                      </a:pPr>
                      <a:endParaRPr lang="en-US" sz="2400" dirty="0" smtClean="0">
                        <a:effectLst/>
                      </a:endParaRPr>
                    </a:p>
                    <a:p>
                      <a:pPr marL="342900" marR="0" lvl="0" indent="-342900" algn="l" defTabSz="914400" rtl="0" eaLnBrk="1" fontAlgn="auto" latinLnBrk="0" hangingPunct="1">
                        <a:lnSpc>
                          <a:spcPct val="100000"/>
                        </a:lnSpc>
                        <a:spcBef>
                          <a:spcPts val="0"/>
                        </a:spcBef>
                        <a:spcAft>
                          <a:spcPts val="0"/>
                        </a:spcAft>
                        <a:buClrTx/>
                        <a:buSzPts val="1000"/>
                        <a:buFont typeface="Symbol"/>
                        <a:buChar char=""/>
                        <a:tabLst>
                          <a:tab pos="457200" algn="l"/>
                        </a:tabLst>
                        <a:defRPr/>
                      </a:pPr>
                      <a:r>
                        <a:rPr lang="en-US" sz="2400" dirty="0" smtClean="0">
                          <a:effectLst/>
                        </a:rPr>
                        <a:t>Struggle of a woman to be regarded as a person</a:t>
                      </a:r>
                      <a:endParaRPr lang="en-US" sz="2400" dirty="0">
                        <a:effectLst/>
                      </a:endParaRPr>
                    </a:p>
                  </a:txBody>
                  <a:tcPr marL="19050" marR="19050" marT="19050" marB="19050"/>
                </a:tc>
                <a:tc>
                  <a:txBody>
                    <a:bodyPr/>
                    <a:lstStyle/>
                    <a:p>
                      <a:pPr marL="457200" marR="0" lvl="0" indent="-457200">
                        <a:spcBef>
                          <a:spcPts val="0"/>
                        </a:spcBef>
                        <a:spcAft>
                          <a:spcPts val="0"/>
                        </a:spcAft>
                        <a:buSzPts val="1000"/>
                        <a:buFont typeface="Arial" pitchFamily="34" charset="0"/>
                        <a:buChar char="•"/>
                        <a:tabLst>
                          <a:tab pos="457200" algn="l"/>
                        </a:tabLst>
                      </a:pPr>
                      <a:r>
                        <a:rPr lang="en-US" sz="2400" dirty="0" smtClean="0">
                          <a:effectLst/>
                        </a:rPr>
                        <a:t>Model </a:t>
                      </a:r>
                      <a:r>
                        <a:rPr lang="en-US" sz="2400" dirty="0">
                          <a:effectLst/>
                        </a:rPr>
                        <a:t>of female development </a:t>
                      </a:r>
                      <a:endParaRPr lang="en-US" sz="2400" dirty="0" smtClean="0">
                        <a:effectLst/>
                      </a:endParaRPr>
                    </a:p>
                    <a:p>
                      <a:pPr marL="0" marR="0" lvl="0" indent="0">
                        <a:spcBef>
                          <a:spcPts val="0"/>
                        </a:spcBef>
                        <a:spcAft>
                          <a:spcPts val="0"/>
                        </a:spcAft>
                        <a:buSzPts val="1000"/>
                        <a:buFont typeface="Arial" pitchFamily="34" charset="0"/>
                        <a:buNone/>
                        <a:tabLst>
                          <a:tab pos="457200" algn="l"/>
                        </a:tabLst>
                      </a:pPr>
                      <a:endParaRPr lang="en-US" sz="2400" dirty="0" smtClean="0">
                        <a:effectLst/>
                      </a:endParaRPr>
                    </a:p>
                    <a:p>
                      <a:pPr marL="342900" marR="0" lvl="0" indent="-342900">
                        <a:spcBef>
                          <a:spcPts val="0"/>
                        </a:spcBef>
                        <a:spcAft>
                          <a:spcPts val="0"/>
                        </a:spcAft>
                        <a:buSzPts val="1000"/>
                        <a:buFont typeface="Symbol"/>
                        <a:buChar char=""/>
                        <a:tabLst>
                          <a:tab pos="457200" algn="l"/>
                        </a:tabLst>
                      </a:pPr>
                      <a:r>
                        <a:rPr lang="en-US" sz="2400" dirty="0" smtClean="0">
                          <a:effectLst/>
                        </a:rPr>
                        <a:t>Use of story-telling </a:t>
                      </a:r>
                    </a:p>
                    <a:p>
                      <a:pPr marL="0" marR="0" lvl="0" indent="0">
                        <a:spcBef>
                          <a:spcPts val="0"/>
                        </a:spcBef>
                        <a:spcAft>
                          <a:spcPts val="0"/>
                        </a:spcAft>
                        <a:buSzPts val="1000"/>
                        <a:buFont typeface="Symbol"/>
                        <a:buNone/>
                        <a:tabLst>
                          <a:tab pos="457200" algn="l"/>
                        </a:tabLst>
                      </a:pPr>
                      <a:endParaRPr lang="en-US" sz="2400" dirty="0" smtClean="0">
                        <a:effectLst/>
                      </a:endParaRPr>
                    </a:p>
                    <a:p>
                      <a:pPr marL="342900" marR="0" lvl="0" indent="-342900">
                        <a:spcBef>
                          <a:spcPts val="0"/>
                        </a:spcBef>
                        <a:spcAft>
                          <a:spcPts val="0"/>
                        </a:spcAft>
                        <a:buSzPts val="1000"/>
                        <a:buFont typeface="Symbol"/>
                        <a:buChar char=""/>
                        <a:tabLst>
                          <a:tab pos="457200" algn="l"/>
                        </a:tabLst>
                      </a:pPr>
                      <a:r>
                        <a:rPr lang="en-US" sz="2400" dirty="0" smtClean="0">
                          <a:effectLst/>
                        </a:rPr>
                        <a:t>Story within a story </a:t>
                      </a:r>
                    </a:p>
                    <a:p>
                      <a:pPr marL="0" marR="0" lvl="0" indent="0">
                        <a:spcBef>
                          <a:spcPts val="0"/>
                        </a:spcBef>
                        <a:spcAft>
                          <a:spcPts val="0"/>
                        </a:spcAft>
                        <a:buSzPts val="1000"/>
                        <a:buFont typeface="Symbol"/>
                        <a:buNone/>
                        <a:tabLst>
                          <a:tab pos="457200" algn="l"/>
                        </a:tabLst>
                      </a:pPr>
                      <a:endParaRPr lang="en-US" sz="2400" dirty="0">
                        <a:effectLst/>
                      </a:endParaRPr>
                    </a:p>
                    <a:p>
                      <a:pPr marL="342900" marR="0" lvl="0" indent="-342900">
                        <a:spcBef>
                          <a:spcPts val="0"/>
                        </a:spcBef>
                        <a:spcAft>
                          <a:spcPts val="0"/>
                        </a:spcAft>
                        <a:buSzPts val="1000"/>
                        <a:buFont typeface="Symbol"/>
                        <a:buChar char=""/>
                        <a:tabLst>
                          <a:tab pos="457200" algn="l"/>
                        </a:tabLst>
                      </a:pPr>
                      <a:r>
                        <a:rPr lang="en-US" sz="2400" dirty="0">
                          <a:effectLst/>
                        </a:rPr>
                        <a:t>Black folklore and folk culture </a:t>
                      </a:r>
                      <a:endParaRPr lang="en-US" sz="2400" dirty="0" smtClean="0">
                        <a:effectLst/>
                      </a:endParaRPr>
                    </a:p>
                    <a:p>
                      <a:pPr marL="342900" marR="0" lvl="0" indent="-342900">
                        <a:spcBef>
                          <a:spcPts val="0"/>
                        </a:spcBef>
                        <a:spcAft>
                          <a:spcPts val="0"/>
                        </a:spcAft>
                        <a:buSzPts val="1000"/>
                        <a:buFont typeface="Symbol"/>
                        <a:buChar char=""/>
                        <a:tabLst>
                          <a:tab pos="457200" algn="l"/>
                        </a:tabLst>
                      </a:pPr>
                      <a:endParaRPr lang="en-US" sz="2400" dirty="0">
                        <a:effectLst/>
                      </a:endParaRPr>
                    </a:p>
                    <a:p>
                      <a:pPr marL="342900" marR="0" lvl="0" indent="-342900">
                        <a:spcBef>
                          <a:spcPts val="0"/>
                        </a:spcBef>
                        <a:spcAft>
                          <a:spcPts val="0"/>
                        </a:spcAft>
                        <a:buSzPts val="1000"/>
                        <a:buFont typeface="Symbol"/>
                        <a:buChar char=""/>
                        <a:tabLst>
                          <a:tab pos="457200" algn="l"/>
                        </a:tabLst>
                      </a:pPr>
                      <a:r>
                        <a:rPr lang="en-US" sz="2400" dirty="0">
                          <a:effectLst/>
                        </a:rPr>
                        <a:t>Humor in black literature </a:t>
                      </a:r>
                      <a:endParaRPr lang="en-US" sz="2400" dirty="0">
                        <a:effectLst/>
                        <a:latin typeface="Times New Roman"/>
                        <a:ea typeface="Times New Roman"/>
                      </a:endParaRPr>
                    </a:p>
                  </a:txBody>
                  <a:tcPr marL="19050" marR="19050" marT="19050" marB="19050"/>
                </a:tc>
              </a:tr>
            </a:tbl>
          </a:graphicData>
        </a:graphic>
      </p:graphicFrame>
      <p:sp>
        <p:nvSpPr>
          <p:cNvPr id="9" name="TextBox 8"/>
          <p:cNvSpPr txBox="1"/>
          <p:nvPr/>
        </p:nvSpPr>
        <p:spPr>
          <a:xfrm>
            <a:off x="609600" y="5943600"/>
            <a:ext cx="7696200" cy="369332"/>
          </a:xfrm>
          <a:prstGeom prst="rect">
            <a:avLst/>
          </a:prstGeom>
          <a:noFill/>
        </p:spPr>
        <p:txBody>
          <a:bodyPr wrap="square" rtlCol="0">
            <a:spAutoFit/>
          </a:bodyPr>
          <a:lstStyle/>
          <a:p>
            <a:r>
              <a:rPr lang="en-US" dirty="0" smtClean="0"/>
              <a:t>Activity 4: Develop 2 Socratic Questions for each column </a:t>
            </a:r>
            <a:endParaRPr lang="en-US" dirty="0"/>
          </a:p>
        </p:txBody>
      </p:sp>
    </p:spTree>
    <p:extLst>
      <p:ext uri="{BB962C8B-B14F-4D97-AF65-F5344CB8AC3E}">
        <p14:creationId xmlns:p14="http://schemas.microsoft.com/office/powerpoint/2010/main" val="1263155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7-14 Anticipation </a:t>
            </a:r>
            <a:r>
              <a:rPr lang="en-US" dirty="0" smtClean="0"/>
              <a:t>Guide—Fast Talk</a:t>
            </a:r>
            <a:endParaRPr lang="en-US" dirty="0"/>
          </a:p>
        </p:txBody>
      </p:sp>
      <p:sp>
        <p:nvSpPr>
          <p:cNvPr id="3" name="Content Placeholder 2"/>
          <p:cNvSpPr>
            <a:spLocks noGrp="1"/>
          </p:cNvSpPr>
          <p:nvPr>
            <p:ph idx="1"/>
          </p:nvPr>
        </p:nvSpPr>
        <p:spPr/>
        <p:txBody>
          <a:bodyPr/>
          <a:lstStyle/>
          <a:p>
            <a:r>
              <a:rPr lang="en-US" dirty="0" smtClean="0"/>
              <a:t>Assigned 1-10—30 Second Expert on the Position</a:t>
            </a:r>
          </a:p>
          <a:p>
            <a:r>
              <a:rPr lang="en-US" dirty="0" smtClean="0"/>
              <a:t>Examples and Counter-Examples</a:t>
            </a:r>
          </a:p>
          <a:p>
            <a:r>
              <a:rPr lang="en-US" dirty="0" smtClean="0"/>
              <a:t>Class Vote</a:t>
            </a:r>
            <a:endParaRPr lang="en-US" dirty="0"/>
          </a:p>
        </p:txBody>
      </p:sp>
    </p:spTree>
    <p:extLst>
      <p:ext uri="{BB962C8B-B14F-4D97-AF65-F5344CB8AC3E}">
        <p14:creationId xmlns:p14="http://schemas.microsoft.com/office/powerpoint/2010/main" val="287368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228600" y="1752600"/>
            <a:ext cx="8686800" cy="4876800"/>
          </a:xfrm>
        </p:spPr>
        <p:txBody>
          <a:bodyPr>
            <a:normAutofit fontScale="62500" lnSpcReduction="20000"/>
          </a:bodyPr>
          <a:lstStyle/>
          <a:p>
            <a:pPr>
              <a:buClr>
                <a:srgbClr val="FF0000"/>
              </a:buClr>
              <a:buFont typeface="Tempus Sans ITC" pitchFamily="82" charset="0"/>
              <a:buChar char="•"/>
            </a:pPr>
            <a:r>
              <a:rPr lang="en-US" altLang="en-US" dirty="0">
                <a:solidFill>
                  <a:schemeClr val="tx2"/>
                </a:solidFill>
                <a:latin typeface="Tempus Sans ITC" pitchFamily="82" charset="0"/>
              </a:rPr>
              <a:t>Birthdate: Jan. 7, 1891 (or 1903!) in </a:t>
            </a:r>
            <a:r>
              <a:rPr lang="en-US" altLang="en-US" dirty="0" err="1">
                <a:solidFill>
                  <a:schemeClr val="tx2"/>
                </a:solidFill>
                <a:latin typeface="Tempus Sans ITC" pitchFamily="82" charset="0"/>
              </a:rPr>
              <a:t>Notasulga</a:t>
            </a:r>
            <a:r>
              <a:rPr lang="en-US" altLang="en-US" dirty="0">
                <a:solidFill>
                  <a:schemeClr val="tx2"/>
                </a:solidFill>
                <a:latin typeface="Tempus Sans ITC" pitchFamily="82" charset="0"/>
              </a:rPr>
              <a:t>, Alabama</a:t>
            </a:r>
          </a:p>
          <a:p>
            <a:pPr>
              <a:buClr>
                <a:srgbClr val="FF0000"/>
              </a:buClr>
              <a:buFont typeface="Tempus Sans ITC" pitchFamily="82" charset="0"/>
              <a:buChar char="•"/>
            </a:pPr>
            <a:endParaRPr lang="en-US" altLang="en-US" dirty="0">
              <a:solidFill>
                <a:schemeClr val="tx2"/>
              </a:solidFill>
              <a:latin typeface="Tempus Sans ITC" pitchFamily="82" charset="0"/>
            </a:endParaRPr>
          </a:p>
          <a:p>
            <a:pPr>
              <a:buClr>
                <a:srgbClr val="FF0000"/>
              </a:buClr>
              <a:buFont typeface="Tempus Sans ITC" pitchFamily="82" charset="0"/>
              <a:buChar char="•"/>
            </a:pPr>
            <a:r>
              <a:rPr lang="en-US" altLang="en-US" dirty="0">
                <a:solidFill>
                  <a:schemeClr val="tx2"/>
                </a:solidFill>
                <a:latin typeface="Tempus Sans ITC" pitchFamily="82" charset="0"/>
              </a:rPr>
              <a:t>Zora was the fifth of eight children</a:t>
            </a:r>
          </a:p>
          <a:p>
            <a:pPr>
              <a:buClr>
                <a:srgbClr val="FF0000"/>
              </a:buClr>
              <a:buFont typeface="Tempus Sans ITC" pitchFamily="82" charset="0"/>
              <a:buChar char="•"/>
            </a:pPr>
            <a:endParaRPr lang="en-US" altLang="en-US" dirty="0">
              <a:solidFill>
                <a:schemeClr val="tx2"/>
              </a:solidFill>
              <a:latin typeface="Tempus Sans ITC" pitchFamily="82" charset="0"/>
            </a:endParaRPr>
          </a:p>
          <a:p>
            <a:pPr>
              <a:buClr>
                <a:srgbClr val="FF0000"/>
              </a:buClr>
              <a:buFont typeface="Tempus Sans ITC" pitchFamily="82" charset="0"/>
              <a:buChar char="•"/>
            </a:pPr>
            <a:r>
              <a:rPr lang="en-US" altLang="en-US" dirty="0">
                <a:solidFill>
                  <a:schemeClr val="tx2"/>
                </a:solidFill>
                <a:latin typeface="Tempus Sans ITC" pitchFamily="82" charset="0"/>
              </a:rPr>
              <a:t>Parents: Lucy Potts and John Hurston</a:t>
            </a:r>
          </a:p>
          <a:p>
            <a:pPr>
              <a:buClr>
                <a:srgbClr val="FF0000"/>
              </a:buClr>
              <a:buFont typeface="Tempus Sans ITC" pitchFamily="82" charset="0"/>
              <a:buChar char="•"/>
            </a:pPr>
            <a:endParaRPr lang="en-US" altLang="en-US" dirty="0">
              <a:solidFill>
                <a:schemeClr val="tx2"/>
              </a:solidFill>
              <a:latin typeface="Tempus Sans ITC" pitchFamily="82" charset="0"/>
            </a:endParaRPr>
          </a:p>
          <a:p>
            <a:pPr>
              <a:buClr>
                <a:srgbClr val="FF0000"/>
              </a:buClr>
              <a:buFont typeface="Tempus Sans ITC" pitchFamily="82" charset="0"/>
              <a:buChar char="•"/>
            </a:pPr>
            <a:r>
              <a:rPr lang="en-US" altLang="en-US" dirty="0">
                <a:solidFill>
                  <a:schemeClr val="tx2"/>
                </a:solidFill>
                <a:latin typeface="Tempus Sans ITC" pitchFamily="82" charset="0"/>
              </a:rPr>
              <a:t>Her father was a Baptist preacher, carpenter, and sharecropper.</a:t>
            </a:r>
          </a:p>
          <a:p>
            <a:pPr>
              <a:buClr>
                <a:srgbClr val="FF0000"/>
              </a:buClr>
              <a:buFont typeface="Tempus Sans ITC" pitchFamily="82" charset="0"/>
              <a:buChar char="•"/>
            </a:pPr>
            <a:endParaRPr lang="en-US" altLang="en-US" dirty="0">
              <a:solidFill>
                <a:schemeClr val="tx2"/>
              </a:solidFill>
              <a:latin typeface="Tempus Sans ITC" pitchFamily="82" charset="0"/>
            </a:endParaRPr>
          </a:p>
          <a:p>
            <a:pPr>
              <a:buClr>
                <a:srgbClr val="FF0000"/>
              </a:buClr>
              <a:buFont typeface="Tempus Sans ITC" pitchFamily="82" charset="0"/>
              <a:buChar char="•"/>
            </a:pPr>
            <a:r>
              <a:rPr lang="en-US" altLang="en-US" dirty="0">
                <a:solidFill>
                  <a:schemeClr val="tx2"/>
                </a:solidFill>
                <a:latin typeface="Tempus Sans ITC" pitchFamily="82" charset="0"/>
              </a:rPr>
              <a:t>When Zora was three, her family moved to Eatonville, Florida, the first incorporated black township in America.  Her father would eventually become mayor.</a:t>
            </a:r>
          </a:p>
          <a:p>
            <a:pPr marL="0" indent="0">
              <a:buNone/>
            </a:pPr>
            <a:r>
              <a:rPr lang="en-US" altLang="en-US" dirty="0" smtClean="0">
                <a:solidFill>
                  <a:schemeClr val="tx2"/>
                </a:solidFill>
                <a:latin typeface="Tempus Sans ITC" pitchFamily="82" charset="0"/>
              </a:rPr>
              <a:t> </a:t>
            </a:r>
          </a:p>
          <a:p>
            <a:pPr>
              <a:buFont typeface="Tempus Sans ITC" pitchFamily="82" charset="0"/>
              <a:buChar char="•"/>
            </a:pPr>
            <a:r>
              <a:rPr lang="en-US" altLang="en-US" dirty="0" smtClean="0">
                <a:solidFill>
                  <a:schemeClr val="tx2"/>
                </a:solidFill>
                <a:latin typeface="Tempus Sans ITC" pitchFamily="82" charset="0"/>
              </a:rPr>
              <a:t>Zora’s </a:t>
            </a:r>
            <a:r>
              <a:rPr lang="en-US" altLang="en-US" dirty="0">
                <a:solidFill>
                  <a:schemeClr val="tx2"/>
                </a:solidFill>
                <a:latin typeface="Tempus Sans ITC" pitchFamily="82" charset="0"/>
              </a:rPr>
              <a:t>mother died when Zora was 13 years old.  After her mother’s death, Zora’s family passed her around the family for several years.</a:t>
            </a:r>
          </a:p>
          <a:p>
            <a:pPr>
              <a:buFont typeface="Tempus Sans ITC" pitchFamily="82" charset="0"/>
              <a:buChar char="•"/>
            </a:pPr>
            <a:endParaRPr lang="en-US" altLang="en-US" dirty="0">
              <a:solidFill>
                <a:schemeClr val="tx2"/>
              </a:solidFill>
              <a:latin typeface="Tempus Sans ITC" pitchFamily="82" charset="0"/>
            </a:endParaRPr>
          </a:p>
          <a:p>
            <a:pPr>
              <a:buFont typeface="Tempus Sans ITC" pitchFamily="82" charset="0"/>
              <a:buChar char="•"/>
            </a:pPr>
            <a:r>
              <a:rPr lang="en-US" altLang="en-US" dirty="0">
                <a:solidFill>
                  <a:schemeClr val="tx2"/>
                </a:solidFill>
                <a:latin typeface="Tempus Sans ITC" pitchFamily="82" charset="0"/>
              </a:rPr>
              <a:t>  As a young adult, Zora worked as a waitress and manicurist.</a:t>
            </a:r>
          </a:p>
          <a:p>
            <a:pPr>
              <a:buFont typeface="Tempus Sans ITC" pitchFamily="82" charset="0"/>
              <a:buChar char="•"/>
            </a:pPr>
            <a:endParaRPr lang="en-US" altLang="en-US" dirty="0">
              <a:solidFill>
                <a:schemeClr val="tx2"/>
              </a:solidFill>
              <a:latin typeface="Tempus Sans ITC" pitchFamily="82" charset="0"/>
            </a:endParaRPr>
          </a:p>
          <a:p>
            <a:pPr>
              <a:buFont typeface="Tempus Sans ITC" pitchFamily="82" charset="0"/>
              <a:buChar char="•"/>
            </a:pPr>
            <a:r>
              <a:rPr lang="en-US" altLang="en-US" dirty="0">
                <a:solidFill>
                  <a:schemeClr val="tx2"/>
                </a:solidFill>
                <a:latin typeface="Tempus Sans ITC" pitchFamily="82" charset="0"/>
              </a:rPr>
              <a:t>Zora graduated from Barnard College, an affiliate of Columbia University, in 1928.</a:t>
            </a:r>
          </a:p>
          <a:p>
            <a:pPr>
              <a:buFont typeface="Tempus Sans ITC" pitchFamily="82" charset="0"/>
              <a:buChar char="•"/>
            </a:pPr>
            <a:endParaRPr lang="en-US" altLang="en-US" dirty="0">
              <a:solidFill>
                <a:schemeClr val="tx2"/>
              </a:solidFill>
              <a:latin typeface="Tempus Sans ITC" pitchFamily="82" charset="0"/>
            </a:endParaRPr>
          </a:p>
          <a:p>
            <a:pPr>
              <a:buFont typeface="Tempus Sans ITC" pitchFamily="82" charset="0"/>
              <a:buChar char="•"/>
            </a:pPr>
            <a:r>
              <a:rPr lang="en-US" altLang="en-US" dirty="0">
                <a:solidFill>
                  <a:schemeClr val="tx2"/>
                </a:solidFill>
                <a:latin typeface="Tempus Sans ITC" pitchFamily="82" charset="0"/>
              </a:rPr>
              <a:t>Hurston published many magazine articles, short stories, and plays during the era of the Harlem Renaissance.  Foremost, she was considered a novelist, folklorist, and anthropologist</a:t>
            </a:r>
            <a:r>
              <a:rPr lang="en-US" altLang="en-US" dirty="0" smtClean="0">
                <a:solidFill>
                  <a:schemeClr val="tx2"/>
                </a:solidFill>
                <a:latin typeface="Tempus Sans ITC" pitchFamily="82" charset="0"/>
              </a:rPr>
              <a:t>.</a:t>
            </a:r>
            <a:endParaRPr lang="en-US" altLang="en-US" dirty="0">
              <a:solidFill>
                <a:schemeClr val="tx2"/>
              </a:solidFill>
              <a:latin typeface="Tempus Sans ITC" pitchFamily="82" charset="0"/>
            </a:endParaRPr>
          </a:p>
        </p:txBody>
      </p:sp>
    </p:spTree>
    <p:extLst>
      <p:ext uri="{BB962C8B-B14F-4D97-AF65-F5344CB8AC3E}">
        <p14:creationId xmlns:p14="http://schemas.microsoft.com/office/powerpoint/2010/main" val="81061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Novel and Its Focus</a:t>
            </a:r>
            <a:endParaRPr lang="en-US" dirty="0"/>
          </a:p>
        </p:txBody>
      </p:sp>
      <p:sp>
        <p:nvSpPr>
          <p:cNvPr id="6" name="Content Placeholder 5"/>
          <p:cNvSpPr>
            <a:spLocks noGrp="1"/>
          </p:cNvSpPr>
          <p:nvPr>
            <p:ph idx="1"/>
          </p:nvPr>
        </p:nvSpPr>
        <p:spPr>
          <a:xfrm>
            <a:off x="457200" y="1600200"/>
            <a:ext cx="8382000" cy="4953000"/>
          </a:xfrm>
        </p:spPr>
        <p:txBody>
          <a:bodyPr>
            <a:normAutofit lnSpcReduction="10000"/>
          </a:bodyPr>
          <a:lstStyle/>
          <a:p>
            <a:r>
              <a:rPr lang="en-US" altLang="en-US" i="1" dirty="0">
                <a:solidFill>
                  <a:schemeClr val="tx2"/>
                </a:solidFill>
                <a:latin typeface="Tempus Sans ITC" pitchFamily="82" charset="0"/>
              </a:rPr>
              <a:t>Their Eyes Were Watching God</a:t>
            </a:r>
            <a:r>
              <a:rPr lang="en-US" altLang="en-US" dirty="0">
                <a:solidFill>
                  <a:schemeClr val="tx2"/>
                </a:solidFill>
                <a:latin typeface="Tempus Sans ITC" pitchFamily="82" charset="0"/>
              </a:rPr>
              <a:t> was Hurston’s second novel and was published in 1937.  Hurston wrote the novel in seven weeks while living in </a:t>
            </a:r>
            <a:r>
              <a:rPr lang="en-US" altLang="en-US" dirty="0" smtClean="0">
                <a:solidFill>
                  <a:schemeClr val="tx2"/>
                </a:solidFill>
                <a:latin typeface="Tempus Sans ITC" pitchFamily="82" charset="0"/>
              </a:rPr>
              <a:t>Haiti.</a:t>
            </a:r>
          </a:p>
          <a:p>
            <a:r>
              <a:rPr lang="en-US" altLang="en-US" dirty="0" smtClean="0">
                <a:solidFill>
                  <a:schemeClr val="tx2"/>
                </a:solidFill>
                <a:latin typeface="Tempus Sans ITC" pitchFamily="82" charset="0"/>
              </a:rPr>
              <a:t>The </a:t>
            </a:r>
            <a:r>
              <a:rPr lang="en-US" altLang="en-US" dirty="0">
                <a:solidFill>
                  <a:schemeClr val="tx2"/>
                </a:solidFill>
                <a:latin typeface="Tempus Sans ITC" pitchFamily="82" charset="0"/>
              </a:rPr>
              <a:t>novel is the coming of age story of Janie and the three men who ultimately shape her character</a:t>
            </a:r>
            <a:r>
              <a:rPr lang="en-US" altLang="en-US" dirty="0" smtClean="0">
                <a:solidFill>
                  <a:schemeClr val="tx2"/>
                </a:solidFill>
                <a:latin typeface="Tempus Sans ITC" pitchFamily="82" charset="0"/>
              </a:rPr>
              <a:t>.</a:t>
            </a:r>
          </a:p>
          <a:p>
            <a:r>
              <a:rPr lang="en-US" altLang="en-US" dirty="0" smtClean="0">
                <a:solidFill>
                  <a:schemeClr val="tx2"/>
                </a:solidFill>
                <a:latin typeface="Tempus Sans ITC" pitchFamily="82" charset="0"/>
              </a:rPr>
              <a:t>In her Foreword, Mary Helen Washington still has “questions about Hurston’s ambivalence toward her female protagonist, about its uncritical depiction of violence toward women, and about the ways in which Janie’s voice is dominated by men even in passages that are about her inner growth.”</a:t>
            </a:r>
          </a:p>
          <a:p>
            <a:r>
              <a:rPr lang="en-US" altLang="en-US" dirty="0" smtClean="0">
                <a:solidFill>
                  <a:schemeClr val="tx2"/>
                </a:solidFill>
                <a:latin typeface="Tempus Sans ITC" pitchFamily="82" charset="0"/>
              </a:rPr>
              <a:t>Washington notes: “She puts Janie on the track of autonomy, self-realization,  and independence, but she also places Janie in the position of romantic heroine”</a:t>
            </a:r>
          </a:p>
          <a:p>
            <a:endParaRPr lang="en-US" altLang="en-US" dirty="0">
              <a:solidFill>
                <a:srgbClr val="FF0000"/>
              </a:solidFill>
              <a:latin typeface="Tempus Sans ITC" pitchFamily="82" charset="0"/>
            </a:endParaRPr>
          </a:p>
          <a:p>
            <a:endParaRPr lang="en-US" dirty="0"/>
          </a:p>
        </p:txBody>
      </p:sp>
    </p:spTree>
    <p:extLst>
      <p:ext uri="{BB962C8B-B14F-4D97-AF65-F5344CB8AC3E}">
        <p14:creationId xmlns:p14="http://schemas.microsoft.com/office/powerpoint/2010/main" val="321917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Zora’s Choices</a:t>
            </a:r>
            <a:endParaRPr lang="en-US" dirty="0"/>
          </a:p>
        </p:txBody>
      </p:sp>
      <p:sp>
        <p:nvSpPr>
          <p:cNvPr id="3" name="Content Placeholder 2"/>
          <p:cNvSpPr>
            <a:spLocks noGrp="1"/>
          </p:cNvSpPr>
          <p:nvPr>
            <p:ph idx="1"/>
          </p:nvPr>
        </p:nvSpPr>
        <p:spPr/>
        <p:txBody>
          <a:bodyPr>
            <a:normAutofit lnSpcReduction="10000"/>
          </a:bodyPr>
          <a:lstStyle/>
          <a:p>
            <a:r>
              <a:rPr lang="en-US" dirty="0" smtClean="0"/>
              <a:t>She is not concerned with “motive fiction” or “social document fiction”</a:t>
            </a:r>
          </a:p>
          <a:p>
            <a:r>
              <a:rPr lang="en-US" dirty="0" smtClean="0"/>
              <a:t>While she may present difficulties in life, she rejected the notion that black people were defined by the conditions of their existence—whether they lived in the North or the South</a:t>
            </a:r>
          </a:p>
          <a:p>
            <a:r>
              <a:rPr lang="en-US" dirty="0" smtClean="0"/>
              <a:t>While she does not ignore the slavery of the past (the rape of her grandmother and Sherman’s March through Georgia), she also creates her grandmother’s industry, her mother’s abandonment, her discovery of her color, and Janie’s upbringing to develop a different world.</a:t>
            </a:r>
          </a:p>
          <a:p>
            <a:r>
              <a:rPr lang="en-US" dirty="0" smtClean="0"/>
              <a:t>In many ways, the white world is in the background of the novel.</a:t>
            </a:r>
            <a:endParaRPr lang="en-US" dirty="0"/>
          </a:p>
        </p:txBody>
      </p:sp>
    </p:spTree>
    <p:extLst>
      <p:ext uri="{BB962C8B-B14F-4D97-AF65-F5344CB8AC3E}">
        <p14:creationId xmlns:p14="http://schemas.microsoft.com/office/powerpoint/2010/main" val="42761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Harsh Criticism</a:t>
            </a:r>
            <a:endParaRPr lang="en-US" dirty="0"/>
          </a:p>
        </p:txBody>
      </p:sp>
      <p:sp>
        <p:nvSpPr>
          <p:cNvPr id="3" name="Content Placeholder 2"/>
          <p:cNvSpPr>
            <a:spLocks noGrp="1"/>
          </p:cNvSpPr>
          <p:nvPr>
            <p:ph idx="1"/>
          </p:nvPr>
        </p:nvSpPr>
        <p:spPr/>
        <p:txBody>
          <a:bodyPr>
            <a:normAutofit fontScale="92500"/>
          </a:bodyPr>
          <a:lstStyle/>
          <a:p>
            <a:r>
              <a:rPr lang="en-US" altLang="en-US" dirty="0" smtClean="0">
                <a:solidFill>
                  <a:schemeClr val="tx2"/>
                </a:solidFill>
                <a:latin typeface="Tempus Sans ITC" pitchFamily="82" charset="0"/>
              </a:rPr>
              <a:t>When the novel was published, Alain Locke, Richard Wright and Sterling Brown, all leading forces in the Harlem Renaissance, harshly critiqued the book </a:t>
            </a:r>
          </a:p>
          <a:p>
            <a:r>
              <a:rPr lang="en-US" altLang="en-US" dirty="0" smtClean="0">
                <a:solidFill>
                  <a:schemeClr val="tx2"/>
                </a:solidFill>
                <a:latin typeface="Tempus Sans ITC" pitchFamily="82" charset="0"/>
              </a:rPr>
              <a:t>Sterling Brown felt “it was not bitter enough, that is did not depict the harsher side of black life in the South” (Washington paraphrase)</a:t>
            </a:r>
          </a:p>
          <a:p>
            <a:r>
              <a:rPr lang="en-US" altLang="en-US" dirty="0" smtClean="0">
                <a:solidFill>
                  <a:schemeClr val="tx2"/>
                </a:solidFill>
                <a:latin typeface="Tempus Sans ITC" pitchFamily="82" charset="0"/>
              </a:rPr>
              <a:t>Alain Locke critiqued her characters as “pseudo-primitives whom the reading public still loves to laugh with, weep over, and envy” (Locke, </a:t>
            </a:r>
            <a:r>
              <a:rPr lang="en-US" altLang="en-US" i="1" dirty="0" smtClean="0">
                <a:solidFill>
                  <a:schemeClr val="tx2"/>
                </a:solidFill>
                <a:latin typeface="Tempus Sans ITC" pitchFamily="82" charset="0"/>
              </a:rPr>
              <a:t>Opportunity)</a:t>
            </a:r>
          </a:p>
          <a:p>
            <a:r>
              <a:rPr lang="en-US" altLang="en-US" dirty="0" smtClean="0">
                <a:solidFill>
                  <a:schemeClr val="tx2"/>
                </a:solidFill>
                <a:latin typeface="Tempus Sans ITC" pitchFamily="82" charset="0"/>
              </a:rPr>
              <a:t>Richard Wright: “Miss Hurston voluntarily continues in her work the tradition which was forced upon the Negro in the theatre, that is, the minstrel technique that makes the ‘white folks’ laugh. . .her novel carries no theme, no message, no thought”</a:t>
            </a:r>
          </a:p>
          <a:p>
            <a:endParaRPr lang="en-US" dirty="0"/>
          </a:p>
        </p:txBody>
      </p:sp>
    </p:spTree>
    <p:extLst>
      <p:ext uri="{BB962C8B-B14F-4D97-AF65-F5344CB8AC3E}">
        <p14:creationId xmlns:p14="http://schemas.microsoft.com/office/powerpoint/2010/main" val="282702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Obscurity</a:t>
            </a:r>
            <a:endParaRPr lang="en-US" dirty="0"/>
          </a:p>
        </p:txBody>
      </p:sp>
      <p:sp>
        <p:nvSpPr>
          <p:cNvPr id="3" name="Content Placeholder 2"/>
          <p:cNvSpPr>
            <a:spLocks noGrp="1"/>
          </p:cNvSpPr>
          <p:nvPr>
            <p:ph idx="1"/>
          </p:nvPr>
        </p:nvSpPr>
        <p:spPr/>
        <p:txBody>
          <a:bodyPr/>
          <a:lstStyle/>
          <a:p>
            <a:r>
              <a:rPr lang="en-US" altLang="en-US" dirty="0">
                <a:solidFill>
                  <a:schemeClr val="tx2"/>
                </a:solidFill>
                <a:latin typeface="Tempus Sans ITC" pitchFamily="82" charset="0"/>
              </a:rPr>
              <a:t>Zora spent her last years in poverty and obscurity.  She suffered a stroke in 1959, after which she was committed to the Saint Lucie County Welfare Home in Fort Pierce, Florida.  She died there on January 28, 1960, at the age of 69.</a:t>
            </a:r>
          </a:p>
          <a:p>
            <a:r>
              <a:rPr lang="en-US" altLang="en-US" dirty="0">
                <a:solidFill>
                  <a:schemeClr val="tx2"/>
                </a:solidFill>
                <a:latin typeface="Tempus Sans ITC" pitchFamily="82" charset="0"/>
              </a:rPr>
              <a:t>With the advent of African American Studies and  Women’s Studies programs, a result of the civil rights movement, Hurston gained an underground following.</a:t>
            </a:r>
          </a:p>
          <a:p>
            <a:r>
              <a:rPr lang="en-US" altLang="en-US" dirty="0">
                <a:solidFill>
                  <a:schemeClr val="tx2"/>
                </a:solidFill>
                <a:latin typeface="Tempus Sans ITC" pitchFamily="82" charset="0"/>
              </a:rPr>
              <a:t>Alice Walker, writer of </a:t>
            </a:r>
            <a:r>
              <a:rPr lang="en-US" altLang="en-US" i="1" dirty="0">
                <a:solidFill>
                  <a:schemeClr val="tx2"/>
                </a:solidFill>
                <a:latin typeface="Tempus Sans ITC" pitchFamily="82" charset="0"/>
              </a:rPr>
              <a:t>The Color Purple</a:t>
            </a:r>
            <a:r>
              <a:rPr lang="en-US" altLang="en-US" dirty="0">
                <a:solidFill>
                  <a:schemeClr val="tx2"/>
                </a:solidFill>
                <a:latin typeface="Tempus Sans ITC" pitchFamily="82" charset="0"/>
              </a:rPr>
              <a:t>,  wrote a personal essay, “In Search of Zora Neale Hurston,” in which she found the unmarked grave and place a marker: “Zora Neale Hurston/’A Genius of the South’/Novelist/Folklorist’ </a:t>
            </a:r>
            <a:r>
              <a:rPr lang="en-US" altLang="en-US" dirty="0" smtClean="0">
                <a:solidFill>
                  <a:schemeClr val="tx2"/>
                </a:solidFill>
                <a:latin typeface="Tempus Sans ITC" pitchFamily="82" charset="0"/>
              </a:rPr>
              <a:t>Anthropologist/1901-1960</a:t>
            </a:r>
            <a:r>
              <a:rPr lang="en-US" altLang="en-US" dirty="0">
                <a:solidFill>
                  <a:schemeClr val="tx2"/>
                </a:solidFill>
                <a:latin typeface="Tempus Sans ITC" pitchFamily="82" charset="0"/>
              </a:rPr>
              <a:t>.</a:t>
            </a:r>
          </a:p>
          <a:p>
            <a:pPr marL="0" indent="0">
              <a:buNone/>
            </a:pPr>
            <a:endParaRPr lang="en-US" dirty="0"/>
          </a:p>
        </p:txBody>
      </p:sp>
    </p:spTree>
    <p:extLst>
      <p:ext uri="{BB962C8B-B14F-4D97-AF65-F5344CB8AC3E}">
        <p14:creationId xmlns:p14="http://schemas.microsoft.com/office/powerpoint/2010/main" val="208853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Eatonville</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57200" y="2015653"/>
            <a:ext cx="4038600" cy="4033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sz="half" idx="2"/>
          </p:nvPr>
        </p:nvSpPr>
        <p:spPr>
          <a:xfrm>
            <a:off x="4953000" y="1673352"/>
            <a:ext cx="3733800" cy="4718304"/>
          </a:xfrm>
        </p:spPr>
        <p:txBody>
          <a:bodyPr>
            <a:normAutofit/>
          </a:bodyPr>
          <a:lstStyle/>
          <a:p>
            <a:pPr marL="0" indent="0">
              <a:buNone/>
            </a:pPr>
            <a:r>
              <a:rPr lang="en-US" altLang="en-US" sz="2400" dirty="0" smtClean="0">
                <a:solidFill>
                  <a:schemeClr val="tx2"/>
                </a:solidFill>
                <a:latin typeface="Tempus Sans ITC" pitchFamily="82" charset="0"/>
              </a:rPr>
              <a:t>Zora </a:t>
            </a:r>
            <a:r>
              <a:rPr lang="en-US" altLang="en-US" sz="2400" dirty="0">
                <a:solidFill>
                  <a:schemeClr val="tx2"/>
                </a:solidFill>
                <a:latin typeface="Tempus Sans ITC" pitchFamily="82" charset="0"/>
              </a:rPr>
              <a:t>considered Eatonville a utopia, glorified in her stories as a place where black Americans could live as they desired, independent of prejudice in all its ways.</a:t>
            </a:r>
            <a:endParaRPr lang="en-US" altLang="en-US" sz="2400" dirty="0">
              <a:solidFill>
                <a:schemeClr val="tx2"/>
              </a:solidFill>
              <a:latin typeface="Tempus Sans ITC" pitchFamily="82" charset="0"/>
            </a:endParaRPr>
          </a:p>
        </p:txBody>
      </p:sp>
    </p:spTree>
    <p:extLst>
      <p:ext uri="{BB962C8B-B14F-4D97-AF65-F5344CB8AC3E}">
        <p14:creationId xmlns:p14="http://schemas.microsoft.com/office/powerpoint/2010/main" val="57694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the Unit</a:t>
            </a:r>
            <a:endParaRPr lang="en-US" dirty="0"/>
          </a:p>
        </p:txBody>
      </p:sp>
      <p:sp>
        <p:nvSpPr>
          <p:cNvPr id="3" name="Content Placeholder 2"/>
          <p:cNvSpPr>
            <a:spLocks noGrp="1"/>
          </p:cNvSpPr>
          <p:nvPr>
            <p:ph idx="1"/>
          </p:nvPr>
        </p:nvSpPr>
        <p:spPr/>
        <p:txBody>
          <a:bodyPr>
            <a:normAutofit/>
          </a:bodyPr>
          <a:lstStyle/>
          <a:p>
            <a:r>
              <a:rPr lang="en-US" dirty="0" smtClean="0"/>
              <a:t>Anticipation Guide</a:t>
            </a:r>
          </a:p>
          <a:p>
            <a:pPr marL="0" indent="0">
              <a:buNone/>
            </a:pPr>
            <a:r>
              <a:rPr lang="en-US" dirty="0"/>
              <a:t>	</a:t>
            </a:r>
            <a:r>
              <a:rPr lang="en-US" dirty="0" smtClean="0"/>
              <a:t>Agree/Disagree and Developing Reasons</a:t>
            </a:r>
          </a:p>
          <a:p>
            <a:r>
              <a:rPr lang="en-US" dirty="0" smtClean="0"/>
              <a:t>Introduction of Themes</a:t>
            </a:r>
          </a:p>
          <a:p>
            <a:pPr marL="0" indent="0">
              <a:buNone/>
            </a:pPr>
            <a:r>
              <a:rPr lang="en-US" dirty="0" smtClean="0"/>
              <a:t>	Archetypes </a:t>
            </a:r>
            <a:r>
              <a:rPr lang="en-US" dirty="0"/>
              <a:t>and Stereotypes</a:t>
            </a:r>
          </a:p>
          <a:p>
            <a:pPr marL="0" indent="0">
              <a:buNone/>
            </a:pPr>
            <a:r>
              <a:rPr lang="en-US" dirty="0" smtClean="0"/>
              <a:t>	Mythological </a:t>
            </a:r>
            <a:r>
              <a:rPr lang="en-US" dirty="0"/>
              <a:t>and Religious Allusions</a:t>
            </a:r>
          </a:p>
          <a:p>
            <a:pPr marL="0" indent="0">
              <a:buNone/>
            </a:pPr>
            <a:r>
              <a:rPr lang="en-US" dirty="0" smtClean="0"/>
              <a:t>	Society’s </a:t>
            </a:r>
            <a:r>
              <a:rPr lang="en-US" dirty="0"/>
              <a:t>Judgments </a:t>
            </a:r>
            <a:r>
              <a:rPr lang="en-US" dirty="0" smtClean="0"/>
              <a:t>(World </a:t>
            </a:r>
            <a:r>
              <a:rPr lang="en-US" dirty="0"/>
              <a:t>of the Characters)</a:t>
            </a:r>
          </a:p>
          <a:p>
            <a:pPr marL="0" indent="0">
              <a:buNone/>
            </a:pPr>
            <a:r>
              <a:rPr lang="en-US" dirty="0" smtClean="0"/>
              <a:t>	Gender </a:t>
            </a:r>
            <a:r>
              <a:rPr lang="en-US" dirty="0"/>
              <a:t>Issues</a:t>
            </a:r>
          </a:p>
          <a:p>
            <a:pPr marL="0" indent="0">
              <a:buNone/>
            </a:pPr>
            <a:r>
              <a:rPr lang="en-US" dirty="0" smtClean="0"/>
              <a:t>	Rhetorical </a:t>
            </a:r>
            <a:r>
              <a:rPr lang="en-US" dirty="0"/>
              <a:t>and Stylistic Strategies</a:t>
            </a:r>
          </a:p>
          <a:p>
            <a:pPr marL="0" indent="0">
              <a:buNone/>
            </a:pPr>
            <a:endParaRPr lang="en-US" dirty="0"/>
          </a:p>
        </p:txBody>
      </p:sp>
    </p:spTree>
    <p:extLst>
      <p:ext uri="{BB962C8B-B14F-4D97-AF65-F5344CB8AC3E}">
        <p14:creationId xmlns:p14="http://schemas.microsoft.com/office/powerpoint/2010/main" val="267100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Analogy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“Ships </a:t>
            </a:r>
            <a:r>
              <a:rPr lang="en-US" dirty="0"/>
              <a:t>at a distance have every man’s wish on board. For some they come in with the tide. For others they sail forever on the horizon, never out of sight, never landing until the Watcher turns his eyes away in resignation, his dreams mocked to death by Time. That is the life of men. </a:t>
            </a:r>
            <a:endParaRPr lang="en-US" dirty="0" smtClean="0"/>
          </a:p>
          <a:p>
            <a:pPr marL="0" indent="0">
              <a:buNone/>
            </a:pPr>
            <a:r>
              <a:rPr lang="en-US" dirty="0" smtClean="0"/>
              <a:t>Now</a:t>
            </a:r>
            <a:r>
              <a:rPr lang="en-US" dirty="0"/>
              <a:t>, women forget all those things they don’t want to remember, and remember everything they don’t want to forget. The dream is the truth. Then they act and do things </a:t>
            </a:r>
            <a:r>
              <a:rPr lang="en-US" dirty="0" smtClean="0"/>
              <a:t>accordingly” (Hurston, 1)</a:t>
            </a:r>
          </a:p>
          <a:p>
            <a:pPr marL="0" indent="0">
              <a:buNone/>
            </a:pPr>
            <a:endParaRPr lang="en-US" dirty="0" smtClean="0"/>
          </a:p>
          <a:p>
            <a:r>
              <a:rPr lang="en-US" dirty="0" smtClean="0"/>
              <a:t>World of Men-Characteristics and Goals</a:t>
            </a:r>
          </a:p>
          <a:p>
            <a:r>
              <a:rPr lang="en-US" dirty="0" smtClean="0"/>
              <a:t>World of Women—Characteristics and Goals</a:t>
            </a:r>
          </a:p>
          <a:p>
            <a:pPr marL="0" indent="0">
              <a:buNone/>
            </a:pPr>
            <a:endParaRPr lang="en-US" dirty="0"/>
          </a:p>
          <a:p>
            <a:pPr marL="0" indent="0">
              <a:buNone/>
            </a:pPr>
            <a:r>
              <a:rPr lang="en-US" dirty="0" smtClean="0"/>
              <a:t>Use of the Analogy to set up an examination of whether the lives of men and women differ in terms of their aims and their living.</a:t>
            </a:r>
            <a:endParaRPr lang="en-US" dirty="0"/>
          </a:p>
        </p:txBody>
      </p:sp>
    </p:spTree>
    <p:extLst>
      <p:ext uri="{BB962C8B-B14F-4D97-AF65-F5344CB8AC3E}">
        <p14:creationId xmlns:p14="http://schemas.microsoft.com/office/powerpoint/2010/main" val="3554863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1518</TotalTime>
  <Words>1934</Words>
  <Application>Microsoft Office PowerPoint</Application>
  <PresentationFormat>On-screen Show (4:3)</PresentationFormat>
  <Paragraphs>191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Their Eyes Were Watching God</vt:lpstr>
      <vt:lpstr>Biography</vt:lpstr>
      <vt:lpstr>Novel and Its Focus</vt:lpstr>
      <vt:lpstr>Zora’s Choices</vt:lpstr>
      <vt:lpstr>Harsh Criticism</vt:lpstr>
      <vt:lpstr>Obscurity</vt:lpstr>
      <vt:lpstr>Eatonville</vt:lpstr>
      <vt:lpstr>Intro to the Unit</vt:lpstr>
      <vt:lpstr>Opening Analogy</vt:lpstr>
      <vt:lpstr>Key Plot Points</vt:lpstr>
      <vt:lpstr>The Porch Sitters  (World of the Characters)</vt:lpstr>
      <vt:lpstr>Portrait of Janie</vt:lpstr>
      <vt:lpstr>Hurston’s Framings in Ch. 2-4</vt:lpstr>
      <vt:lpstr>Activity 3: Theme Character Charts:  Brainstorm Roles and Stereotypes</vt:lpstr>
      <vt:lpstr>Archetypes and Stereotypes</vt:lpstr>
      <vt:lpstr>Socratic Themes to Consider</vt:lpstr>
      <vt:lpstr>7-14 Anticipation Guide—Fast Talk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Their Eyes Were Watching God</dc:title>
  <dc:creator>Christina</dc:creator>
  <cp:lastModifiedBy>Christina</cp:lastModifiedBy>
  <cp:revision>20</cp:revision>
  <dcterms:created xsi:type="dcterms:W3CDTF">2013-01-27T10:22:33Z</dcterms:created>
  <dcterms:modified xsi:type="dcterms:W3CDTF">2014-02-18T17:36:47Z</dcterms:modified>
</cp:coreProperties>
</file>