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3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724400" y="0"/>
            <a:ext cx="3012140" cy="5140547"/>
          </a:xfrm>
          <a:custGeom>
            <a:pathLst>
              <a:path extrusionOk="0" h="6854064" w="3012141">
                <a:moveTo>
                  <a:pt x="2623817" y="0"/>
                </a:moveTo>
                <a:lnTo>
                  <a:pt x="2791741" y="608783"/>
                </a:lnTo>
                <a:lnTo>
                  <a:pt x="1826176" y="1301537"/>
                </a:lnTo>
                <a:lnTo>
                  <a:pt x="2130539" y="2466623"/>
                </a:lnTo>
                <a:lnTo>
                  <a:pt x="1175470" y="3190866"/>
                </a:lnTo>
                <a:lnTo>
                  <a:pt x="1469337" y="4355952"/>
                </a:lnTo>
                <a:lnTo>
                  <a:pt x="493277" y="5080194"/>
                </a:lnTo>
                <a:lnTo>
                  <a:pt x="808135" y="6255776"/>
                </a:lnTo>
                <a:lnTo>
                  <a:pt x="0" y="6854064"/>
                </a:lnTo>
                <a:lnTo>
                  <a:pt x="388325" y="6854064"/>
                </a:lnTo>
                <a:lnTo>
                  <a:pt x="1007545" y="6308258"/>
                </a:lnTo>
                <a:lnTo>
                  <a:pt x="713678" y="5122179"/>
                </a:lnTo>
                <a:lnTo>
                  <a:pt x="1679242" y="4408433"/>
                </a:lnTo>
                <a:lnTo>
                  <a:pt x="1364384" y="3232851"/>
                </a:lnTo>
                <a:lnTo>
                  <a:pt x="2361435" y="2498112"/>
                </a:lnTo>
                <a:lnTo>
                  <a:pt x="2015091" y="1343522"/>
                </a:lnTo>
                <a:lnTo>
                  <a:pt x="3012141" y="608783"/>
                </a:lnTo>
                <a:lnTo>
                  <a:pt x="2833722" y="0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4571999" y="0"/>
            <a:ext cx="4546600" cy="5143499"/>
            <a:chOff x="1447" y="0"/>
            <a:chExt cx="2863" cy="4319"/>
          </a:xfrm>
        </p:grpSpPr>
        <p:sp>
          <p:nvSpPr>
            <p:cNvPr id="12" name="Shape 12"/>
            <p:cNvSpPr/>
            <p:nvPr/>
          </p:nvSpPr>
          <p:spPr>
            <a:xfrm>
              <a:off x="1447" y="0"/>
              <a:ext cx="1885" cy="4319"/>
            </a:xfrm>
            <a:custGeom>
              <a:pathLst>
                <a:path extrusionOk="0" h="4320" w="1886">
                  <a:moveTo>
                    <a:pt x="1719" y="0"/>
                  </a:moveTo>
                  <a:lnTo>
                    <a:pt x="1813" y="357"/>
                  </a:lnTo>
                  <a:lnTo>
                    <a:pt x="1194" y="805"/>
                  </a:lnTo>
                  <a:lnTo>
                    <a:pt x="1393" y="1544"/>
                  </a:lnTo>
                  <a:lnTo>
                    <a:pt x="777" y="1991"/>
                  </a:lnTo>
                  <a:lnTo>
                    <a:pt x="972" y="2734"/>
                  </a:lnTo>
                  <a:lnTo>
                    <a:pt x="355" y="3178"/>
                  </a:lnTo>
                  <a:lnTo>
                    <a:pt x="554" y="3921"/>
                  </a:lnTo>
                  <a:lnTo>
                    <a:pt x="0" y="4320"/>
                  </a:lnTo>
                  <a:lnTo>
                    <a:pt x="109" y="4320"/>
                  </a:lnTo>
                  <a:lnTo>
                    <a:pt x="623" y="3948"/>
                  </a:lnTo>
                  <a:lnTo>
                    <a:pt x="430" y="3205"/>
                  </a:lnTo>
                  <a:lnTo>
                    <a:pt x="1045" y="2761"/>
                  </a:lnTo>
                  <a:lnTo>
                    <a:pt x="850" y="2018"/>
                  </a:lnTo>
                  <a:lnTo>
                    <a:pt x="1468" y="1572"/>
                  </a:lnTo>
                  <a:lnTo>
                    <a:pt x="1271" y="830"/>
                  </a:lnTo>
                  <a:lnTo>
                    <a:pt x="1886" y="386"/>
                  </a:lnTo>
                  <a:lnTo>
                    <a:pt x="1788" y="0"/>
                  </a:lnTo>
                  <a:lnTo>
                    <a:pt x="1719" y="0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559" y="0"/>
              <a:ext cx="1978" cy="4319"/>
            </a:xfrm>
            <a:custGeom>
              <a:pathLst>
                <a:path extrusionOk="0" h="4320" w="1979">
                  <a:moveTo>
                    <a:pt x="1673" y="0"/>
                  </a:moveTo>
                  <a:lnTo>
                    <a:pt x="1777" y="382"/>
                  </a:lnTo>
                  <a:lnTo>
                    <a:pt x="1160" y="830"/>
                  </a:lnTo>
                  <a:lnTo>
                    <a:pt x="1357" y="1570"/>
                  </a:lnTo>
                  <a:lnTo>
                    <a:pt x="743" y="2016"/>
                  </a:lnTo>
                  <a:lnTo>
                    <a:pt x="936" y="2759"/>
                  </a:lnTo>
                  <a:lnTo>
                    <a:pt x="319" y="3204"/>
                  </a:lnTo>
                  <a:lnTo>
                    <a:pt x="517" y="3947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717" y="4025"/>
                  </a:lnTo>
                  <a:lnTo>
                    <a:pt x="521" y="3280"/>
                  </a:lnTo>
                  <a:lnTo>
                    <a:pt x="1136" y="2836"/>
                  </a:lnTo>
                  <a:lnTo>
                    <a:pt x="941" y="2093"/>
                  </a:lnTo>
                  <a:lnTo>
                    <a:pt x="1559" y="1648"/>
                  </a:lnTo>
                  <a:lnTo>
                    <a:pt x="1362" y="905"/>
                  </a:lnTo>
                  <a:lnTo>
                    <a:pt x="1979" y="461"/>
                  </a:lnTo>
                  <a:lnTo>
                    <a:pt x="1859" y="0"/>
                  </a:lnTo>
                  <a:lnTo>
                    <a:pt x="1673" y="0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090" y="0"/>
              <a:ext cx="1805" cy="4319"/>
            </a:xfrm>
            <a:custGeom>
              <a:pathLst>
                <a:path extrusionOk="0" h="4320" w="1806">
                  <a:moveTo>
                    <a:pt x="1462" y="0"/>
                  </a:moveTo>
                  <a:lnTo>
                    <a:pt x="1604" y="510"/>
                  </a:lnTo>
                  <a:lnTo>
                    <a:pt x="987" y="958"/>
                  </a:lnTo>
                  <a:lnTo>
                    <a:pt x="1183" y="1696"/>
                  </a:lnTo>
                  <a:lnTo>
                    <a:pt x="570" y="2142"/>
                  </a:lnTo>
                  <a:lnTo>
                    <a:pt x="764" y="2885"/>
                  </a:lnTo>
                  <a:lnTo>
                    <a:pt x="147" y="3329"/>
                  </a:lnTo>
                  <a:lnTo>
                    <a:pt x="344" y="4072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544" y="4151"/>
                  </a:lnTo>
                  <a:lnTo>
                    <a:pt x="349" y="3406"/>
                  </a:lnTo>
                  <a:lnTo>
                    <a:pt x="965" y="2961"/>
                  </a:lnTo>
                  <a:lnTo>
                    <a:pt x="768" y="2220"/>
                  </a:lnTo>
                  <a:lnTo>
                    <a:pt x="1385" y="1776"/>
                  </a:lnTo>
                  <a:lnTo>
                    <a:pt x="1189" y="1031"/>
                  </a:lnTo>
                  <a:lnTo>
                    <a:pt x="1806" y="586"/>
                  </a:lnTo>
                  <a:lnTo>
                    <a:pt x="1647" y="0"/>
                  </a:lnTo>
                  <a:lnTo>
                    <a:pt x="1462" y="0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463" y="0"/>
              <a:ext cx="1847" cy="4319"/>
            </a:xfrm>
            <a:custGeom>
              <a:pathLst>
                <a:path extrusionOk="0" h="4320" w="1848">
                  <a:moveTo>
                    <a:pt x="1311" y="0"/>
                  </a:moveTo>
                  <a:lnTo>
                    <a:pt x="1475" y="606"/>
                  </a:lnTo>
                  <a:lnTo>
                    <a:pt x="856" y="1055"/>
                  </a:lnTo>
                  <a:lnTo>
                    <a:pt x="1054" y="1794"/>
                  </a:lnTo>
                  <a:lnTo>
                    <a:pt x="439" y="2240"/>
                  </a:lnTo>
                  <a:lnTo>
                    <a:pt x="634" y="2981"/>
                  </a:lnTo>
                  <a:lnTo>
                    <a:pt x="16" y="3428"/>
                  </a:lnTo>
                  <a:lnTo>
                    <a:pt x="215" y="4169"/>
                  </a:lnTo>
                  <a:lnTo>
                    <a:pt x="0" y="4320"/>
                  </a:lnTo>
                  <a:lnTo>
                    <a:pt x="570" y="4320"/>
                  </a:lnTo>
                  <a:lnTo>
                    <a:pt x="584" y="4304"/>
                  </a:lnTo>
                  <a:lnTo>
                    <a:pt x="391" y="3570"/>
                  </a:lnTo>
                  <a:lnTo>
                    <a:pt x="1005" y="3118"/>
                  </a:lnTo>
                  <a:lnTo>
                    <a:pt x="810" y="2380"/>
                  </a:lnTo>
                  <a:lnTo>
                    <a:pt x="1422" y="1936"/>
                  </a:lnTo>
                  <a:lnTo>
                    <a:pt x="1229" y="1193"/>
                  </a:lnTo>
                  <a:lnTo>
                    <a:pt x="1848" y="743"/>
                  </a:lnTo>
                  <a:lnTo>
                    <a:pt x="1650" y="0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-5400000">
            <a:off x="6431898" y="2431398"/>
            <a:ext cx="904306" cy="4519896"/>
          </a:xfrm>
          <a:custGeom>
            <a:pathLst>
              <a:path extrusionOk="0" h="4519897" w="1205742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-5400000">
            <a:off x="6431898" y="2431398"/>
            <a:ext cx="904306" cy="4519896"/>
          </a:xfrm>
          <a:custGeom>
            <a:pathLst>
              <a:path extrusionOk="0" h="4519897" w="1205742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>
                <a:solidFill>
                  <a:srgbClr val="A64128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A64128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A64128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A64128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A64128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A64128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A64128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A64128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A64128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/>
          <p:nvPr/>
        </p:nvSpPr>
        <p:spPr>
          <a:xfrm rot="-5400000">
            <a:off x="6431898" y="2431398"/>
            <a:ext cx="904306" cy="4519896"/>
          </a:xfrm>
          <a:custGeom>
            <a:pathLst>
              <a:path extrusionOk="0" h="4519897" w="1205742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1800">
                <a:solidFill>
                  <a:schemeClr val="dk1"/>
                </a:solidFill>
              </a:defRPr>
            </a:lvl1pPr>
          </a:lstStyle>
          <a:p/>
        </p:txBody>
      </p:sp>
      <p:sp>
        <p:nvSpPr>
          <p:cNvPr id="36" name="Shape 36"/>
          <p:cNvSpPr/>
          <p:nvPr/>
        </p:nvSpPr>
        <p:spPr>
          <a:xfrm rot="10800000">
            <a:off x="7938258" y="0"/>
            <a:ext cx="1205741" cy="3389922"/>
          </a:xfrm>
          <a:custGeom>
            <a:pathLst>
              <a:path extrusionOk="0" h="4519897" w="1205742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 rot="5400000">
            <a:off x="1807794" y="-1807795"/>
            <a:ext cx="904306" cy="4519896"/>
          </a:xfrm>
          <a:custGeom>
            <a:pathLst>
              <a:path extrusionOk="0" h="4519897" w="1205742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 rot="-5400000">
            <a:off x="6431898" y="2431398"/>
            <a:ext cx="904306" cy="4519896"/>
          </a:xfrm>
          <a:custGeom>
            <a:pathLst>
              <a:path extrusionOk="0" h="4519897" w="1205742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1753577"/>
            <a:ext cx="1205741" cy="3389922"/>
          </a:xfrm>
          <a:custGeom>
            <a:pathLst>
              <a:path extrusionOk="0" h="4519897" w="1205742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The Jilting of Granny Weatherall</a:t>
            </a:r>
          </a:p>
        </p:txBody>
      </p:sp>
      <p:sp>
        <p:nvSpPr>
          <p:cNvPr id="44" name="Shape 44"/>
          <p:cNvSpPr txBox="1"/>
          <p:nvPr>
            <p:ph idx="1" type="subTitle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Southern Fried Fiction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Essential Questions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What was life like for American middle- to upper-class women in the mid- to late-nineteenth century and early twentieth century?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How did factors such as race, class, nationality/immigration status, and marital status effect a woman's place and role(s) at the turn-of-the-century (1890s-1910s)?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How do the authors characterize and explain resistance to changing roles for women?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How do the authors use setting, narrative style, symbol, and characterization to create a portrait of the society?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Katherine Anne Porter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457200" y="979175"/>
            <a:ext cx="8229600" cy="3946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400"/>
              <a:t>Born in Indian Creek, Texas in 1890 and died in Silver Spring, Maryland  in 1980.</a:t>
            </a: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400"/>
              <a:t>Mother died when she was two and was raised by her father and her grandmother</a:t>
            </a: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400"/>
              <a:t>4 Husbands (divorced from all); married for the first time at 16 and spent the last 40 (of her 90 years) unmarried</a:t>
            </a: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400"/>
              <a:t>Briefly worked as an extra in movies and as an actress and singer after her first marriage from her extremely abusive husband ended.</a:t>
            </a: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400"/>
              <a:t>In 1915, when she was diagnosed with TB, which later turned out to be bronchitis, she decided to be a writer</a:t>
            </a: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400"/>
              <a:t>Between 1920 and 1930, she travelled between New York City and Mexico, writing short stories and essays</a:t>
            </a: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400"/>
              <a:t>Plagued by miscarriages, a still birth and an abortion after contracting gonorrea from her second husband, Porter never had children. As she once confided to a friend, "I have lost children in all the ways one can.”</a:t>
            </a: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400"/>
              <a:t>During the 1930’s she lived in Europe, married first to a man 12 years younger than her, and then to another who was 20 years younger, who supposedly divorced her in 1942, after four years, when he learned her real age.</a:t>
            </a: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400"/>
              <a:t>During the 1940’s and 1950’s, Porter worked as a college professor, as a writer-in-residence</a:t>
            </a: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400"/>
              <a:t>In 1966 she was awared the Pulitzer Prize and the National Book Award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Quick Write: Making a Connection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6E6E6E"/>
                </a:solidFill>
              </a:rPr>
              <a:t>How would you feel if you were left on your wedding day?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E6E6E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6E6E6E"/>
                </a:solidFill>
              </a:rPr>
              <a:t>What might be especially painful about losing a loved one in the way?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The Use of Flashback and Present Moments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1400"/>
              <a:t>The letters from George and John. </a:t>
            </a: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1400"/>
              <a:t>Granny’s first lover, George jilts her at the alter sixty years ago. </a:t>
            </a: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1400"/>
              <a:t>Granny received satisfaction in the raising of her children.</a:t>
            </a: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1400"/>
              <a:t>Doctor Harry visits Granny. </a:t>
            </a: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1400"/>
              <a:t>Granny blows out the eerie light. </a:t>
            </a: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1400"/>
              <a:t>Granny has made plans to leave certain possessions to her children. </a:t>
            </a: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1400"/>
              <a:t>Her dead child Hapsey’s ghostly form appears near her bed. </a:t>
            </a: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1400"/>
              <a:t>The priest, Father Connolly visits Granny. </a:t>
            </a: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1400"/>
              <a:t>Granny raises her children alone. </a:t>
            </a: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1400"/>
              <a:t>Granny marries John, who dies young. </a:t>
            </a: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1400"/>
              <a:t>Doctor Harry visits Granny when she delivers her first child. </a:t>
            </a: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1400"/>
              <a:t>Granny has milk-leg, and double pneumonia. </a:t>
            </a: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1400"/>
              <a:t>Granny’s child Hapsey dies. </a:t>
            </a: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1400"/>
              <a:t>When Granny was sixty, she made her will and cane down with a fever.</a:t>
            </a:r>
          </a:p>
          <a:p>
            <a:pPr>
              <a:spcBef>
                <a:spcPts val="0"/>
              </a:spcBef>
              <a:buNone/>
            </a:pPr>
            <a:r>
              <a:rPr lang="en" sz="1800"/>
              <a:t>Put the above events in order of occurrence in her life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Group Discussion Questions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4 Groups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Open the Group Discussion Questions from the website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Develop your responses to present to your peers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Literary Log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For the next four short stories, you will fill in a literary log for each.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Table for setting, narrative style, symbol, and characterization and Essential Question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SOAPS and DIDLS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 sz="1800"/>
              <a:t>You will want to create this in google docs and share with me (not the group)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Reading the Story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400"/>
              <a:t>Stream-of-Consciousness Technique to tell the story. As we enter the mind of Granny Weatherall, we are able to examine: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1. What is the meaning and purpose of life?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2. How do people cope with adversity and bitter disappointment in life?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3. How do people survive from and adjust to painful life experiences?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4. How do people’s experiences in life change their character and personality?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5. What are the qualities that constitute mental and emotional health?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6. What are the qualities that Grannie possessed which helped her to live successfully?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7. Does Grannie have any weaknesses? If so, what are they?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8. What intelligent advice and wisdom did Granny give her family?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>
              <a:spcBef>
                <a:spcPts val="0"/>
              </a:spcBef>
              <a:buNone/>
            </a:pPr>
            <a:r>
              <a:rPr lang="en" sz="1400"/>
              <a:t>Peer Group Discussion-Post Responses in the Southern Fried Fiction Group Post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Personality Profile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Using the clues from the story, you will write a comprehensive personality profile (use the questions from the website)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200-300 words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wester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