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67" r:id="rId3"/>
    <p:sldId id="268" r:id="rId4"/>
    <p:sldId id="257" r:id="rId5"/>
    <p:sldId id="258" r:id="rId6"/>
    <p:sldId id="259" r:id="rId7"/>
    <p:sldId id="260" r:id="rId8"/>
    <p:sldId id="261" r:id="rId9"/>
    <p:sldId id="263" r:id="rId10"/>
    <p:sldId id="264" r:id="rId11"/>
    <p:sldId id="262" r:id="rId12"/>
    <p:sldId id="265" r:id="rId13"/>
    <p:sldId id="269" r:id="rId14"/>
    <p:sldId id="266"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924019-C35A-4806-BDD2-25C7662B4C68}" type="datetimeFigureOut">
              <a:rPr lang="en-US" smtClean="0"/>
              <a:t>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7F88F0-7865-4CC5-B5B4-70B328C3DF50}" type="slidenum">
              <a:rPr lang="en-US" smtClean="0"/>
              <a:t>‹#›</a:t>
            </a:fld>
            <a:endParaRPr lang="en-US"/>
          </a:p>
        </p:txBody>
      </p:sp>
    </p:spTree>
    <p:extLst>
      <p:ext uri="{BB962C8B-B14F-4D97-AF65-F5344CB8AC3E}">
        <p14:creationId xmlns:p14="http://schemas.microsoft.com/office/powerpoint/2010/main" val="2842533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7F88F0-7865-4CC5-B5B4-70B328C3DF50}" type="slidenum">
              <a:rPr lang="en-US" smtClean="0"/>
              <a:t>2</a:t>
            </a:fld>
            <a:endParaRPr lang="en-US"/>
          </a:p>
        </p:txBody>
      </p:sp>
    </p:spTree>
    <p:extLst>
      <p:ext uri="{BB962C8B-B14F-4D97-AF65-F5344CB8AC3E}">
        <p14:creationId xmlns:p14="http://schemas.microsoft.com/office/powerpoint/2010/main" val="2298518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886555-40FA-4BF1-BD9F-E43AA5DE33B6}" type="datetimeFigureOut">
              <a:rPr lang="en-US" smtClean="0"/>
              <a:t>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918D8-9E9D-4CFA-A403-A9F31EA54609}" type="slidenum">
              <a:rPr lang="en-US" smtClean="0"/>
              <a:t>‹#›</a:t>
            </a:fld>
            <a:endParaRPr lang="en-US"/>
          </a:p>
        </p:txBody>
      </p:sp>
    </p:spTree>
    <p:extLst>
      <p:ext uri="{BB962C8B-B14F-4D97-AF65-F5344CB8AC3E}">
        <p14:creationId xmlns:p14="http://schemas.microsoft.com/office/powerpoint/2010/main" val="48251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886555-40FA-4BF1-BD9F-E43AA5DE33B6}" type="datetimeFigureOut">
              <a:rPr lang="en-US" smtClean="0"/>
              <a:t>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918D8-9E9D-4CFA-A403-A9F31EA54609}" type="slidenum">
              <a:rPr lang="en-US" smtClean="0"/>
              <a:t>‹#›</a:t>
            </a:fld>
            <a:endParaRPr lang="en-US"/>
          </a:p>
        </p:txBody>
      </p:sp>
    </p:spTree>
    <p:extLst>
      <p:ext uri="{BB962C8B-B14F-4D97-AF65-F5344CB8AC3E}">
        <p14:creationId xmlns:p14="http://schemas.microsoft.com/office/powerpoint/2010/main" val="202304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886555-40FA-4BF1-BD9F-E43AA5DE33B6}" type="datetimeFigureOut">
              <a:rPr lang="en-US" smtClean="0"/>
              <a:t>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918D8-9E9D-4CFA-A403-A9F31EA54609}" type="slidenum">
              <a:rPr lang="en-US" smtClean="0"/>
              <a:t>‹#›</a:t>
            </a:fld>
            <a:endParaRPr lang="en-US"/>
          </a:p>
        </p:txBody>
      </p:sp>
    </p:spTree>
    <p:extLst>
      <p:ext uri="{BB962C8B-B14F-4D97-AF65-F5344CB8AC3E}">
        <p14:creationId xmlns:p14="http://schemas.microsoft.com/office/powerpoint/2010/main" val="1708561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886555-40FA-4BF1-BD9F-E43AA5DE33B6}" type="datetimeFigureOut">
              <a:rPr lang="en-US" smtClean="0"/>
              <a:t>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918D8-9E9D-4CFA-A403-A9F31EA54609}" type="slidenum">
              <a:rPr lang="en-US" smtClean="0"/>
              <a:t>‹#›</a:t>
            </a:fld>
            <a:endParaRPr lang="en-US"/>
          </a:p>
        </p:txBody>
      </p:sp>
    </p:spTree>
    <p:extLst>
      <p:ext uri="{BB962C8B-B14F-4D97-AF65-F5344CB8AC3E}">
        <p14:creationId xmlns:p14="http://schemas.microsoft.com/office/powerpoint/2010/main" val="1110448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886555-40FA-4BF1-BD9F-E43AA5DE33B6}" type="datetimeFigureOut">
              <a:rPr lang="en-US" smtClean="0"/>
              <a:t>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918D8-9E9D-4CFA-A403-A9F31EA54609}" type="slidenum">
              <a:rPr lang="en-US" smtClean="0"/>
              <a:t>‹#›</a:t>
            </a:fld>
            <a:endParaRPr lang="en-US"/>
          </a:p>
        </p:txBody>
      </p:sp>
    </p:spTree>
    <p:extLst>
      <p:ext uri="{BB962C8B-B14F-4D97-AF65-F5344CB8AC3E}">
        <p14:creationId xmlns:p14="http://schemas.microsoft.com/office/powerpoint/2010/main" val="4008823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886555-40FA-4BF1-BD9F-E43AA5DE33B6}" type="datetimeFigureOut">
              <a:rPr lang="en-US" smtClean="0"/>
              <a:t>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1918D8-9E9D-4CFA-A403-A9F31EA54609}" type="slidenum">
              <a:rPr lang="en-US" smtClean="0"/>
              <a:t>‹#›</a:t>
            </a:fld>
            <a:endParaRPr lang="en-US"/>
          </a:p>
        </p:txBody>
      </p:sp>
    </p:spTree>
    <p:extLst>
      <p:ext uri="{BB962C8B-B14F-4D97-AF65-F5344CB8AC3E}">
        <p14:creationId xmlns:p14="http://schemas.microsoft.com/office/powerpoint/2010/main" val="524640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886555-40FA-4BF1-BD9F-E43AA5DE33B6}" type="datetimeFigureOut">
              <a:rPr lang="en-US" smtClean="0"/>
              <a:t>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1918D8-9E9D-4CFA-A403-A9F31EA54609}" type="slidenum">
              <a:rPr lang="en-US" smtClean="0"/>
              <a:t>‹#›</a:t>
            </a:fld>
            <a:endParaRPr lang="en-US"/>
          </a:p>
        </p:txBody>
      </p:sp>
    </p:spTree>
    <p:extLst>
      <p:ext uri="{BB962C8B-B14F-4D97-AF65-F5344CB8AC3E}">
        <p14:creationId xmlns:p14="http://schemas.microsoft.com/office/powerpoint/2010/main" val="2119343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886555-40FA-4BF1-BD9F-E43AA5DE33B6}" type="datetimeFigureOut">
              <a:rPr lang="en-US" smtClean="0"/>
              <a:t>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1918D8-9E9D-4CFA-A403-A9F31EA54609}" type="slidenum">
              <a:rPr lang="en-US" smtClean="0"/>
              <a:t>‹#›</a:t>
            </a:fld>
            <a:endParaRPr lang="en-US"/>
          </a:p>
        </p:txBody>
      </p:sp>
    </p:spTree>
    <p:extLst>
      <p:ext uri="{BB962C8B-B14F-4D97-AF65-F5344CB8AC3E}">
        <p14:creationId xmlns:p14="http://schemas.microsoft.com/office/powerpoint/2010/main" val="3835575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886555-40FA-4BF1-BD9F-E43AA5DE33B6}" type="datetimeFigureOut">
              <a:rPr lang="en-US" smtClean="0"/>
              <a:t>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1918D8-9E9D-4CFA-A403-A9F31EA54609}" type="slidenum">
              <a:rPr lang="en-US" smtClean="0"/>
              <a:t>‹#›</a:t>
            </a:fld>
            <a:endParaRPr lang="en-US"/>
          </a:p>
        </p:txBody>
      </p:sp>
    </p:spTree>
    <p:extLst>
      <p:ext uri="{BB962C8B-B14F-4D97-AF65-F5344CB8AC3E}">
        <p14:creationId xmlns:p14="http://schemas.microsoft.com/office/powerpoint/2010/main" val="1720467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886555-40FA-4BF1-BD9F-E43AA5DE33B6}" type="datetimeFigureOut">
              <a:rPr lang="en-US" smtClean="0"/>
              <a:t>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1918D8-9E9D-4CFA-A403-A9F31EA54609}" type="slidenum">
              <a:rPr lang="en-US" smtClean="0"/>
              <a:t>‹#›</a:t>
            </a:fld>
            <a:endParaRPr lang="en-US"/>
          </a:p>
        </p:txBody>
      </p:sp>
    </p:spTree>
    <p:extLst>
      <p:ext uri="{BB962C8B-B14F-4D97-AF65-F5344CB8AC3E}">
        <p14:creationId xmlns:p14="http://schemas.microsoft.com/office/powerpoint/2010/main" val="4210476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886555-40FA-4BF1-BD9F-E43AA5DE33B6}" type="datetimeFigureOut">
              <a:rPr lang="en-US" smtClean="0"/>
              <a:t>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1918D8-9E9D-4CFA-A403-A9F31EA54609}" type="slidenum">
              <a:rPr lang="en-US" smtClean="0"/>
              <a:t>‹#›</a:t>
            </a:fld>
            <a:endParaRPr lang="en-US"/>
          </a:p>
        </p:txBody>
      </p:sp>
    </p:spTree>
    <p:extLst>
      <p:ext uri="{BB962C8B-B14F-4D97-AF65-F5344CB8AC3E}">
        <p14:creationId xmlns:p14="http://schemas.microsoft.com/office/powerpoint/2010/main" val="1800394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886555-40FA-4BF1-BD9F-E43AA5DE33B6}" type="datetimeFigureOut">
              <a:rPr lang="en-US" smtClean="0"/>
              <a:t>2/1/2015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1918D8-9E9D-4CFA-A403-A9F31EA54609}" type="slidenum">
              <a:rPr lang="en-US" smtClean="0"/>
              <a:t>‹#›</a:t>
            </a:fld>
            <a:endParaRPr lang="en-US"/>
          </a:p>
        </p:txBody>
      </p:sp>
    </p:spTree>
    <p:extLst>
      <p:ext uri="{BB962C8B-B14F-4D97-AF65-F5344CB8AC3E}">
        <p14:creationId xmlns:p14="http://schemas.microsoft.com/office/powerpoint/2010/main" val="659696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The Awakening: Day 1</a:t>
            </a:r>
            <a:endParaRPr lang="en-US" dirty="0"/>
          </a:p>
        </p:txBody>
      </p:sp>
      <p:sp>
        <p:nvSpPr>
          <p:cNvPr id="3" name="Subtitle 2"/>
          <p:cNvSpPr>
            <a:spLocks noGrp="1"/>
          </p:cNvSpPr>
          <p:nvPr>
            <p:ph type="subTitle" idx="1"/>
          </p:nvPr>
        </p:nvSpPr>
        <p:spPr/>
        <p:txBody>
          <a:bodyPr/>
          <a:lstStyle/>
          <a:p>
            <a:r>
              <a:rPr lang="en-US" dirty="0" smtClean="0"/>
              <a:t>The Modern Aphrodite</a:t>
            </a:r>
            <a:endParaRPr lang="en-US" dirty="0"/>
          </a:p>
        </p:txBody>
      </p:sp>
    </p:spTree>
    <p:extLst>
      <p:ext uri="{BB962C8B-B14F-4D97-AF65-F5344CB8AC3E}">
        <p14:creationId xmlns:p14="http://schemas.microsoft.com/office/powerpoint/2010/main" val="1010196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dirty="0"/>
              <a:t>Temporary nature of the </a:t>
            </a:r>
            <a:r>
              <a:rPr lang="en-US" dirty="0" smtClean="0"/>
              <a:t>relationship</a:t>
            </a:r>
            <a:endParaRPr lang="en-US" dirty="0"/>
          </a:p>
        </p:txBody>
      </p:sp>
      <p:sp>
        <p:nvSpPr>
          <p:cNvPr id="3" name="Content Placeholder 2"/>
          <p:cNvSpPr>
            <a:spLocks noGrp="1"/>
          </p:cNvSpPr>
          <p:nvPr>
            <p:ph idx="1"/>
          </p:nvPr>
        </p:nvSpPr>
        <p:spPr>
          <a:xfrm>
            <a:off x="457200" y="1143000"/>
            <a:ext cx="8229600" cy="5486400"/>
          </a:xfrm>
        </p:spPr>
        <p:txBody>
          <a:bodyPr>
            <a:normAutofit fontScale="55000" lnSpcReduction="20000"/>
          </a:bodyPr>
          <a:lstStyle/>
          <a:p>
            <a:pPr marL="0" indent="0">
              <a:buNone/>
            </a:pPr>
            <a:r>
              <a:rPr lang="en-US" dirty="0"/>
              <a:t>Robert’s dream: </a:t>
            </a:r>
            <a:endParaRPr lang="en-US" dirty="0" smtClean="0"/>
          </a:p>
          <a:p>
            <a:r>
              <a:rPr lang="en-US" dirty="0" smtClean="0"/>
              <a:t>“</a:t>
            </a:r>
            <a:r>
              <a:rPr lang="en-US" dirty="0"/>
              <a:t>Robert spoke of his intention to go to Mexico in the autumn, where fortune awaited him. He was always intending to go to Mexico, but some way never got there. Meanwhile he held on to his modest position in a mercantile house in New Orleans, where an equal familiarity with English, French and Spanish gave him no small value as a clerk and correspondent” (15/4.)</a:t>
            </a:r>
          </a:p>
          <a:p>
            <a:pPr marL="0" indent="0">
              <a:buNone/>
            </a:pPr>
            <a:endParaRPr lang="en-US" dirty="0"/>
          </a:p>
          <a:p>
            <a:pPr marL="0" indent="0">
              <a:buNone/>
            </a:pPr>
            <a:r>
              <a:rPr lang="en-US" dirty="0"/>
              <a:t>Portrait of Robert’s attentions: </a:t>
            </a:r>
            <a:endParaRPr lang="en-US" dirty="0" smtClean="0"/>
          </a:p>
          <a:p>
            <a:r>
              <a:rPr lang="en-US" dirty="0" smtClean="0"/>
              <a:t>“</a:t>
            </a:r>
            <a:r>
              <a:rPr lang="en-US" dirty="0"/>
              <a:t>Robert and Mrs. </a:t>
            </a:r>
            <a:r>
              <a:rPr lang="en-US" dirty="0" err="1"/>
              <a:t>Pontellier</a:t>
            </a:r>
            <a:r>
              <a:rPr lang="en-US" dirty="0"/>
              <a:t> sitting idle, exchanging occasional words, glances or smiles which indicated a certain advanced stage of intimacy and </a:t>
            </a:r>
            <a:r>
              <a:rPr lang="en-US" i="1" dirty="0"/>
              <a:t>camaraderie.</a:t>
            </a:r>
            <a:r>
              <a:rPr lang="en-US" dirty="0"/>
              <a:t> </a:t>
            </a:r>
            <a:r>
              <a:rPr lang="en-US" dirty="0" smtClean="0"/>
              <a:t>  He </a:t>
            </a:r>
            <a:r>
              <a:rPr lang="en-US" dirty="0"/>
              <a:t>had lived in her shadow during the past month. No one thought anything of it. Many had predicted that Robert would devote himself to Mrs. </a:t>
            </a:r>
            <a:r>
              <a:rPr lang="en-US" dirty="0" err="1"/>
              <a:t>Pontellier</a:t>
            </a:r>
            <a:r>
              <a:rPr lang="en-US" dirty="0"/>
              <a:t> when he arrived. Since the age of fifteen, which was eleven years before, Robert each summer at Grand Isle had constituted himself the devoted attendant of some fair dame or damsel. Sometimes it was a young girl, again a widow; but as often as not it was some interesting married woman.   For two consecutive seasons he lived in the sunlight of Mademoiselle </a:t>
            </a:r>
            <a:r>
              <a:rPr lang="en-US" dirty="0" err="1"/>
              <a:t>Duvigne's</a:t>
            </a:r>
            <a:r>
              <a:rPr lang="en-US" dirty="0"/>
              <a:t> presence. But she died between summers; then Robert posed as an inconsolable, prostrating himself at the feet of Madame </a:t>
            </a:r>
            <a:r>
              <a:rPr lang="en-US" dirty="0" err="1"/>
              <a:t>Ratignolle</a:t>
            </a:r>
            <a:r>
              <a:rPr lang="en-US" dirty="0"/>
              <a:t> for whatever crumbs of sympathy and comfort she might be pleased to vouchsafe.  (V, 24/10</a:t>
            </a:r>
            <a:r>
              <a:rPr lang="en-US" dirty="0" smtClean="0"/>
              <a:t>)</a:t>
            </a:r>
          </a:p>
          <a:p>
            <a:pPr marL="0" indent="0">
              <a:buNone/>
            </a:pPr>
            <a:endParaRPr lang="en-US" dirty="0"/>
          </a:p>
        </p:txBody>
      </p:sp>
    </p:spTree>
    <p:extLst>
      <p:ext uri="{BB962C8B-B14F-4D97-AF65-F5344CB8AC3E}">
        <p14:creationId xmlns:p14="http://schemas.microsoft.com/office/powerpoint/2010/main" val="3838280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Artemis: The Maternal Ideal—Madame </a:t>
            </a:r>
            <a:r>
              <a:rPr lang="en-US" dirty="0" err="1" smtClean="0"/>
              <a:t>Ratignolle</a:t>
            </a:r>
            <a:r>
              <a:rPr lang="en-US" dirty="0" smtClean="0"/>
              <a:t> as Edna’s Foil</a:t>
            </a:r>
            <a:endParaRPr lang="en-US" dirty="0"/>
          </a:p>
        </p:txBody>
      </p:sp>
      <p:sp>
        <p:nvSpPr>
          <p:cNvPr id="3" name="Content Placeholder 2"/>
          <p:cNvSpPr>
            <a:spLocks noGrp="1"/>
          </p:cNvSpPr>
          <p:nvPr>
            <p:ph idx="1"/>
          </p:nvPr>
        </p:nvSpPr>
        <p:spPr>
          <a:xfrm>
            <a:off x="152400" y="1600200"/>
            <a:ext cx="8763000" cy="5105400"/>
          </a:xfrm>
        </p:spPr>
        <p:txBody>
          <a:bodyPr>
            <a:normAutofit fontScale="40000" lnSpcReduction="20000"/>
          </a:bodyPr>
          <a:lstStyle/>
          <a:p>
            <a:r>
              <a:rPr lang="en-US" dirty="0"/>
              <a:t>Goddess of the hunt/female divinity.  Also goddess of childbirth, virginity, fertility. She is never conquered by love.  When she takes her revenge—she kills her foes.  Her twin brother—Apollo—god of  male divinity , often works with her to bring sudden death and disease.  She also turns the hunter </a:t>
            </a:r>
            <a:r>
              <a:rPr lang="en-US" dirty="0" err="1"/>
              <a:t>Achteon</a:t>
            </a:r>
            <a:r>
              <a:rPr lang="en-US" dirty="0"/>
              <a:t>, who spied on her when she was bathing, into a stag, and his own hounds turn to kill him.</a:t>
            </a:r>
          </a:p>
          <a:p>
            <a:pPr marL="0" indent="0">
              <a:buNone/>
            </a:pPr>
            <a:endParaRPr lang="en-US" dirty="0"/>
          </a:p>
          <a:p>
            <a:r>
              <a:rPr lang="en-US" dirty="0"/>
              <a:t>Madame </a:t>
            </a:r>
            <a:r>
              <a:rPr lang="en-US" dirty="0" err="1"/>
              <a:t>Ratignolle</a:t>
            </a:r>
            <a:r>
              <a:rPr lang="en-US" dirty="0"/>
              <a:t>—portrait of motherhood.  While married, she represents the domesticity that fails to interest Edna.  Her flirtation with Robert remains virginal, within the boundaries of society.  “They were women who idolized their children, worshiped their husbands, and esteemed it a holy privilege to efface themselves as individuals and grow wings as ministering angels” (21).</a:t>
            </a:r>
          </a:p>
          <a:p>
            <a:pPr marL="0" indent="0">
              <a:buNone/>
            </a:pPr>
            <a:endParaRPr lang="en-US" dirty="0"/>
          </a:p>
          <a:p>
            <a:r>
              <a:rPr lang="en-US" dirty="0"/>
              <a:t> “Many of them were delicious in the role; one of them was the embodiment of every womanly grace and charm. If her husband did not adore her, he was a brute, deserving of death by slow torture. Her name was </a:t>
            </a:r>
            <a:r>
              <a:rPr lang="en-US" dirty="0" err="1"/>
              <a:t>Adèle</a:t>
            </a:r>
            <a:r>
              <a:rPr lang="en-US" dirty="0"/>
              <a:t> </a:t>
            </a:r>
            <a:r>
              <a:rPr lang="en-US" dirty="0" err="1"/>
              <a:t>Ratignolle</a:t>
            </a:r>
            <a:r>
              <a:rPr lang="en-US" dirty="0"/>
              <a:t>. There are no words to describe her save the old ones that have served so often to picture the bygone heroine of romance and the fair lady of our dreams. There was nothing subtle or hidden about her charms; her beauty was all there, flaming and apparent: the spun-gold hair that comb nor confining pin could restrain; the blue eyes that were like nothing but sapphires; two lips that pouted, that were so red one could only think of cherries or some other delicious crimson fruit in looking at them. She was growing a little stout, but it did not seem to detract an iota from the grace of every step, pose, gesture. One would not have wanted her white neck a mite less full or her beautiful arms more slender. Never were hands more exquisite than hers, and it was a joy to look at them when she threaded her needle or adjusted her gold thimble to her taper middle finger as she sewed away on the little night-drawers or fashioned a bodice or a bib.” (21/8)</a:t>
            </a:r>
          </a:p>
          <a:p>
            <a:pPr marL="0" indent="0">
              <a:buNone/>
            </a:pPr>
            <a:endParaRPr lang="en-US" dirty="0"/>
          </a:p>
          <a:p>
            <a:r>
              <a:rPr lang="en-US" dirty="0"/>
              <a:t>“Madame </a:t>
            </a:r>
            <a:r>
              <a:rPr lang="en-US" dirty="0" err="1"/>
              <a:t>Ratignolle</a:t>
            </a:r>
            <a:r>
              <a:rPr lang="en-US" dirty="0"/>
              <a:t> had been married seven years. About every two years she had a baby. At that time she had three babies, and was beginning to think of a fourth one. She was always talking about her "condition." Her "condition" was in no way apparent, and no one would have known a thing about it but for her persistence in making it the subject of conversation.” (22-23/9)</a:t>
            </a:r>
          </a:p>
          <a:p>
            <a:pPr marL="0" indent="0">
              <a:buNone/>
            </a:pPr>
            <a:endParaRPr lang="en-US" dirty="0"/>
          </a:p>
          <a:p>
            <a:r>
              <a:rPr lang="en-US" dirty="0"/>
              <a:t>“Mrs. </a:t>
            </a:r>
            <a:r>
              <a:rPr lang="en-US" dirty="0" err="1"/>
              <a:t>Pontellier</a:t>
            </a:r>
            <a:r>
              <a:rPr lang="en-US" dirty="0"/>
              <a:t> liked to sit and gaze at her fair companion as she might look upon a faultless Madonna” (V, 24).</a:t>
            </a:r>
          </a:p>
          <a:p>
            <a:endParaRPr lang="en-US" dirty="0"/>
          </a:p>
        </p:txBody>
      </p:sp>
    </p:spTree>
    <p:extLst>
      <p:ext uri="{BB962C8B-B14F-4D97-AF65-F5344CB8AC3E}">
        <p14:creationId xmlns:p14="http://schemas.microsoft.com/office/powerpoint/2010/main" val="2026442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Madame </a:t>
            </a:r>
            <a:r>
              <a:rPr lang="en-US" dirty="0" err="1" smtClean="0"/>
              <a:t>Ratignolle’s</a:t>
            </a:r>
            <a:r>
              <a:rPr lang="en-US" dirty="0" smtClean="0"/>
              <a:t> Warning: Protector of Virtue</a:t>
            </a:r>
            <a:endParaRPr lang="en-US" dirty="0"/>
          </a:p>
        </p:txBody>
      </p:sp>
      <p:sp>
        <p:nvSpPr>
          <p:cNvPr id="3" name="Content Placeholder 2"/>
          <p:cNvSpPr>
            <a:spLocks noGrp="1"/>
          </p:cNvSpPr>
          <p:nvPr>
            <p:ph idx="1"/>
          </p:nvPr>
        </p:nvSpPr>
        <p:spPr>
          <a:xfrm>
            <a:off x="76200" y="1600200"/>
            <a:ext cx="8763000" cy="5105400"/>
          </a:xfrm>
        </p:spPr>
        <p:txBody>
          <a:bodyPr>
            <a:normAutofit fontScale="47500" lnSpcReduction="20000"/>
          </a:bodyPr>
          <a:lstStyle/>
          <a:p>
            <a:r>
              <a:rPr lang="en-US" dirty="0" smtClean="0"/>
              <a:t>“Do me a favor, Robert . . . let Mrs. </a:t>
            </a:r>
            <a:r>
              <a:rPr lang="en-US" dirty="0" err="1" smtClean="0"/>
              <a:t>Pontellier</a:t>
            </a:r>
            <a:r>
              <a:rPr lang="en-US" dirty="0" smtClean="0"/>
              <a:t> alone . . . . She is not one of us; she is not like us.  She might make the unfortunate blunder of taking you seriously” (VIII opening, 38/19).</a:t>
            </a:r>
          </a:p>
          <a:p>
            <a:pPr marL="0" indent="0">
              <a:buNone/>
            </a:pPr>
            <a:endParaRPr lang="en-US" dirty="0" smtClean="0"/>
          </a:p>
          <a:p>
            <a:r>
              <a:rPr lang="en-US" dirty="0" smtClean="0"/>
              <a:t>Robert </a:t>
            </a:r>
            <a:r>
              <a:rPr lang="en-US" dirty="0"/>
              <a:t>“entertaining some amused group of married women”—in some ways, this keeps his flirtations within specific boundaries (III, 23) yet at the same time, romantically frustrated: His face flushed with annoyance, and taking off his soft hat he began to beat it impatiently against his leg as he walked. "Why shouldn't she take me seriously?" he demanded sharply. "Am I a comedian, a clown, a jack-in-the-box? Why shouldn't she? You Creoles! I have no patience with you! Am I always to be regarded as a feature of an amusing </a:t>
            </a:r>
            <a:r>
              <a:rPr lang="en-US" dirty="0" err="1"/>
              <a:t>programme</a:t>
            </a:r>
            <a:r>
              <a:rPr lang="en-US" dirty="0"/>
              <a:t>? I hope Mrs. </a:t>
            </a:r>
            <a:r>
              <a:rPr lang="en-US" dirty="0" err="1"/>
              <a:t>Pontellier</a:t>
            </a:r>
            <a:r>
              <a:rPr lang="en-US" dirty="0"/>
              <a:t> does take me seriously. I hope she has discernment enough to find in me something besides the </a:t>
            </a:r>
            <a:r>
              <a:rPr lang="en-US" i="1" dirty="0" err="1"/>
              <a:t>blagueur</a:t>
            </a:r>
            <a:r>
              <a:rPr lang="en-US" i="1" dirty="0"/>
              <a:t>.</a:t>
            </a:r>
            <a:r>
              <a:rPr lang="en-US" dirty="0"/>
              <a:t> If I thought there was any doubt -- " </a:t>
            </a:r>
            <a:endParaRPr lang="en-US" dirty="0" smtClean="0"/>
          </a:p>
          <a:p>
            <a:pPr marL="0" indent="0">
              <a:buNone/>
            </a:pPr>
            <a:endParaRPr lang="en-US" dirty="0"/>
          </a:p>
          <a:p>
            <a:r>
              <a:rPr lang="en-US" dirty="0"/>
              <a:t>   "Oh, enough, Robert!" she broke into his heated outburst. "You are not thinking of what you are saying. You speak with about as little reflection as we might expect from one of those children down there playing in the sand. If your attentions to any married women here were ever offered with any intention of being convincing, you would not be the gentleman we all know you to be, and you would be unfit to associate with the wives and daughters of the people who trust you." (38-39/20</a:t>
            </a:r>
            <a:r>
              <a:rPr lang="en-US" dirty="0" smtClean="0"/>
              <a:t>)</a:t>
            </a:r>
          </a:p>
          <a:p>
            <a:pPr marL="0" indent="0">
              <a:buNone/>
            </a:pPr>
            <a:endParaRPr lang="en-US" dirty="0"/>
          </a:p>
          <a:p>
            <a:r>
              <a:rPr lang="en-US" dirty="0"/>
              <a:t>“"You made one mistake, </a:t>
            </a:r>
            <a:r>
              <a:rPr lang="en-US" dirty="0" err="1"/>
              <a:t>Adèle</a:t>
            </a:r>
            <a:r>
              <a:rPr lang="en-US" dirty="0"/>
              <a:t>," he said, with a light smile; "there is no earthly possibility of Mrs. </a:t>
            </a:r>
            <a:r>
              <a:rPr lang="en-US" dirty="0" err="1"/>
              <a:t>Pontellier</a:t>
            </a:r>
            <a:r>
              <a:rPr lang="en-US" dirty="0"/>
              <a:t> ever taking me seriously. You should have warned me against taking myself seriously. Your advice might then have carried some weight and given me subject for some reflection.” (40/20)</a:t>
            </a:r>
          </a:p>
          <a:p>
            <a:endParaRPr lang="en-US" dirty="0"/>
          </a:p>
        </p:txBody>
      </p:sp>
    </p:spTree>
    <p:extLst>
      <p:ext uri="{BB962C8B-B14F-4D97-AF65-F5344CB8AC3E}">
        <p14:creationId xmlns:p14="http://schemas.microsoft.com/office/powerpoint/2010/main" val="658988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dirty="0" smtClean="0"/>
              <a:t>Social Constructs: </a:t>
            </a:r>
            <a:br>
              <a:rPr lang="en-US" dirty="0" smtClean="0"/>
            </a:br>
            <a:r>
              <a:rPr lang="en-US" dirty="0" smtClean="0"/>
              <a:t>Edna’s Outside Status</a:t>
            </a:r>
            <a:endParaRPr lang="en-US" dirty="0"/>
          </a:p>
        </p:txBody>
      </p:sp>
      <p:sp>
        <p:nvSpPr>
          <p:cNvPr id="3" name="Content Placeholder 2"/>
          <p:cNvSpPr>
            <a:spLocks noGrp="1"/>
          </p:cNvSpPr>
          <p:nvPr>
            <p:ph idx="1"/>
          </p:nvPr>
        </p:nvSpPr>
        <p:spPr>
          <a:xfrm>
            <a:off x="152400" y="1219200"/>
            <a:ext cx="8763000" cy="5486400"/>
          </a:xfrm>
        </p:spPr>
        <p:txBody>
          <a:bodyPr>
            <a:normAutofit fontScale="40000" lnSpcReduction="20000"/>
          </a:bodyPr>
          <a:lstStyle/>
          <a:p>
            <a:r>
              <a:rPr lang="en-US" dirty="0"/>
              <a:t>Gulf Spirit—Creole Culture and Creole </a:t>
            </a:r>
            <a:r>
              <a:rPr lang="en-US" dirty="0" smtClean="0"/>
              <a:t>Marriage: Edna is very naïve, virginal, in this atmosphere.  </a:t>
            </a:r>
          </a:p>
          <a:p>
            <a:pPr marL="0" indent="0">
              <a:buNone/>
            </a:pPr>
            <a:endParaRPr lang="en-US" dirty="0"/>
          </a:p>
          <a:p>
            <a:r>
              <a:rPr lang="en-US" dirty="0"/>
              <a:t> Edna’s Background: “Mrs. </a:t>
            </a:r>
            <a:r>
              <a:rPr lang="en-US" dirty="0" err="1"/>
              <a:t>Pontellier</a:t>
            </a:r>
            <a:r>
              <a:rPr lang="en-US" dirty="0"/>
              <a:t> talked about her father's Mississippi plantation and her girlhood home in the old Kentucky bluegrass country. She was an American woman, with a small infusion of French which seemed to have been lost in dilution. She read a letter from her sister, who was away in the East, and who had engaged herself to be married. Robert was interested, and wanted to know what manner of girls the sisters were, what the father was like, and how long the mother had been dead</a:t>
            </a:r>
            <a:r>
              <a:rPr lang="en-US" dirty="0" smtClean="0"/>
              <a:t>.”</a:t>
            </a:r>
          </a:p>
          <a:p>
            <a:pPr marL="0" indent="0">
              <a:buNone/>
            </a:pPr>
            <a:r>
              <a:rPr lang="en-US" dirty="0"/>
              <a:t> </a:t>
            </a:r>
          </a:p>
          <a:p>
            <a:r>
              <a:rPr lang="en-US" dirty="0"/>
              <a:t>Creoles vs. Edna’s prudery: </a:t>
            </a:r>
            <a:r>
              <a:rPr lang="en-US" dirty="0" smtClean="0"/>
              <a:t> “</a:t>
            </a:r>
            <a:r>
              <a:rPr lang="en-US" dirty="0"/>
              <a:t>Mrs. </a:t>
            </a:r>
            <a:r>
              <a:rPr lang="en-US" dirty="0" err="1"/>
              <a:t>Pontellier</a:t>
            </a:r>
            <a:r>
              <a:rPr lang="en-US" dirty="0"/>
              <a:t>, though she had married a Creole, was not thoroughly at home in the society of Creoles; never before had she been thrown so intimately among them. There were only Creoles that summer at Lebrun's. They all knew each other, and felt like one large family, among whom existed the most amicable relations. A characteristic which distinguished them and which impressed Mrs. </a:t>
            </a:r>
            <a:r>
              <a:rPr lang="en-US" dirty="0" err="1"/>
              <a:t>Pontellier</a:t>
            </a:r>
            <a:r>
              <a:rPr lang="en-US" dirty="0"/>
              <a:t> most forcibly was their entire absence of prudery. Their freedom of expression was at first incomprehensible to her, though she had no difficulty in reconciling it with a lofty chastity which in the Creole woman seems to be inborn and unmistakable. </a:t>
            </a:r>
            <a:r>
              <a:rPr lang="en-US" dirty="0" smtClean="0"/>
              <a:t>  Never </a:t>
            </a:r>
            <a:r>
              <a:rPr lang="en-US" dirty="0"/>
              <a:t>would Edna </a:t>
            </a:r>
            <a:r>
              <a:rPr lang="en-US" dirty="0" err="1"/>
              <a:t>Pontellier</a:t>
            </a:r>
            <a:r>
              <a:rPr lang="en-US" dirty="0"/>
              <a:t> forget the shock with which she heard Madame </a:t>
            </a:r>
            <a:r>
              <a:rPr lang="en-US" dirty="0" err="1"/>
              <a:t>Ratignolle</a:t>
            </a:r>
            <a:r>
              <a:rPr lang="en-US" dirty="0"/>
              <a:t> relating to old Monsieur </a:t>
            </a:r>
            <a:r>
              <a:rPr lang="en-US" dirty="0" err="1"/>
              <a:t>Farival</a:t>
            </a:r>
            <a:r>
              <a:rPr lang="en-US" dirty="0"/>
              <a:t> the harrowing story of one of her </a:t>
            </a:r>
            <a:r>
              <a:rPr lang="en-US" i="1" dirty="0"/>
              <a:t>accouchements</a:t>
            </a:r>
            <a:r>
              <a:rPr lang="en-US" dirty="0"/>
              <a:t>, withholding no intimate detail. She was growing accustomed to like shocks, but she could not keep the mounting color back from her cheeks. Oftener than once her coming had interrupted the droll story with which Robert was entertaining some amused group of married women. </a:t>
            </a:r>
            <a:r>
              <a:rPr lang="en-US" dirty="0" smtClean="0"/>
              <a:t>  A </a:t>
            </a:r>
            <a:r>
              <a:rPr lang="en-US" dirty="0"/>
              <a:t>book had gone the rounds of the </a:t>
            </a:r>
            <a:r>
              <a:rPr lang="en-US" i="1" dirty="0"/>
              <a:t>pension</a:t>
            </a:r>
            <a:r>
              <a:rPr lang="en-US" dirty="0"/>
              <a:t>. When it came her turn to read it, she did so with profound astonishment. She felt moved to read the book in secret and solitude, though none of the others had done so, -- to hide it from view at the sound of approaching footsteps. It was openly </a:t>
            </a:r>
            <a:r>
              <a:rPr lang="en-US" dirty="0" err="1"/>
              <a:t>criticised</a:t>
            </a:r>
            <a:r>
              <a:rPr lang="en-US" dirty="0"/>
              <a:t> and freely discussed at table. Mrs. </a:t>
            </a:r>
            <a:r>
              <a:rPr lang="en-US" dirty="0" err="1"/>
              <a:t>Pontellier</a:t>
            </a:r>
            <a:r>
              <a:rPr lang="en-US" dirty="0"/>
              <a:t> gave over being astonished, and concluded that wonders would never cease. (23-24/9-10</a:t>
            </a:r>
            <a:r>
              <a:rPr lang="en-US" dirty="0" smtClean="0"/>
              <a:t>)</a:t>
            </a:r>
            <a:endParaRPr lang="en-US" dirty="0"/>
          </a:p>
          <a:p>
            <a:endParaRPr lang="en-US" dirty="0" smtClean="0"/>
          </a:p>
          <a:p>
            <a:r>
              <a:rPr lang="en-US" dirty="0" smtClean="0"/>
              <a:t>Freedom of Expression: “</a:t>
            </a:r>
            <a:r>
              <a:rPr lang="en-US" dirty="0"/>
              <a:t>Their freedom of expression was at first incomprehensible to her, though she had no difficulty in reconciling it with a lofty chastity which in the Creole woman seems to be inborn and unmistakable” which contrasts with the fact that in story telling there is no “withholding no intimate detail” (IV, </a:t>
            </a:r>
            <a:r>
              <a:rPr lang="en-US" dirty="0" smtClean="0"/>
              <a:t>23)</a:t>
            </a:r>
          </a:p>
          <a:p>
            <a:endParaRPr lang="en-US" dirty="0" smtClean="0"/>
          </a:p>
          <a:p>
            <a:r>
              <a:rPr lang="en-US" dirty="0" smtClean="0"/>
              <a:t>Robert’s Treatment of Edna: “He never assumed this seriocomic tone when alone with Mrs. </a:t>
            </a:r>
            <a:r>
              <a:rPr lang="en-US" dirty="0" err="1" smtClean="0"/>
              <a:t>Pontellier</a:t>
            </a:r>
            <a:r>
              <a:rPr lang="en-US" dirty="0" smtClean="0"/>
              <a:t>. She never knew precisely what to make of it; at that moment it was impossible for her to guess how much of it was jest and what proportion was earnest. It was understood that he had often spoken words of love to Madame </a:t>
            </a:r>
            <a:r>
              <a:rPr lang="en-US" dirty="0" err="1" smtClean="0"/>
              <a:t>Ratignolle</a:t>
            </a:r>
            <a:r>
              <a:rPr lang="en-US" dirty="0" smtClean="0"/>
              <a:t>, without any thought of being taken seriously. Mrs. </a:t>
            </a:r>
            <a:r>
              <a:rPr lang="en-US" dirty="0" err="1" smtClean="0"/>
              <a:t>Pontellier</a:t>
            </a:r>
            <a:r>
              <a:rPr lang="en-US" dirty="0" smtClean="0"/>
              <a:t> was glad he had not assumed a similar role toward herself. It would have been unacceptable and annoying.” (26/11)</a:t>
            </a:r>
          </a:p>
          <a:p>
            <a:pPr marL="0" indent="0">
              <a:buNone/>
            </a:pPr>
            <a:endParaRPr lang="en-US" dirty="0"/>
          </a:p>
        </p:txBody>
      </p:sp>
    </p:spTree>
    <p:extLst>
      <p:ext uri="{BB962C8B-B14F-4D97-AF65-F5344CB8AC3E}">
        <p14:creationId xmlns:p14="http://schemas.microsoft.com/office/powerpoint/2010/main" val="4369679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Robert and Adele’s Playful Interaction about his prior crush</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a:t>
            </a:r>
            <a:r>
              <a:rPr lang="en-US" dirty="0"/>
              <a:t>Could any one fathom the cruelty beneath that fair exterior?" murmured Robert. "She knew that I adored her once, and she let me adore her. It was 'Robert, come; go; stand up; sit down; do this; do that; see if the baby sleeps; my thimble, please, that I left God knows where. Come and read Daudet to me while I sew.'" </a:t>
            </a:r>
            <a:endParaRPr lang="en-US" dirty="0" smtClean="0"/>
          </a:p>
          <a:p>
            <a:pPr marL="0" indent="0">
              <a:buNone/>
            </a:pPr>
            <a:endParaRPr lang="en-US" i="1" dirty="0"/>
          </a:p>
          <a:p>
            <a:pPr marL="0" indent="0">
              <a:buNone/>
            </a:pPr>
            <a:r>
              <a:rPr lang="en-US" i="1" dirty="0" smtClean="0"/>
              <a:t>"</a:t>
            </a:r>
            <a:r>
              <a:rPr lang="en-US" i="1" dirty="0"/>
              <a:t>Par </a:t>
            </a:r>
            <a:r>
              <a:rPr lang="en-US" i="1" dirty="0" err="1"/>
              <a:t>exemple</a:t>
            </a:r>
            <a:r>
              <a:rPr lang="en-US" i="1" dirty="0" smtClean="0"/>
              <a:t>! </a:t>
            </a:r>
            <a:r>
              <a:rPr lang="en-US" dirty="0" smtClean="0"/>
              <a:t>I </a:t>
            </a:r>
            <a:r>
              <a:rPr lang="en-US" dirty="0"/>
              <a:t>never had to ask. You were always there under my feet, like a troublesome cat." </a:t>
            </a:r>
          </a:p>
          <a:p>
            <a:pPr marL="0" indent="0">
              <a:buNone/>
            </a:pPr>
            <a:endParaRPr lang="en-US" dirty="0" smtClean="0"/>
          </a:p>
          <a:p>
            <a:pPr marL="0" indent="0">
              <a:buNone/>
            </a:pPr>
            <a:r>
              <a:rPr lang="en-US" dirty="0" smtClean="0"/>
              <a:t>"</a:t>
            </a:r>
            <a:r>
              <a:rPr lang="en-US" dirty="0"/>
              <a:t>You mean like an adoring dog. And just as soon as </a:t>
            </a:r>
            <a:r>
              <a:rPr lang="en-US" dirty="0" err="1"/>
              <a:t>Ratignolle</a:t>
            </a:r>
            <a:r>
              <a:rPr lang="en-US" dirty="0"/>
              <a:t> appeared on the scene, then it </a:t>
            </a:r>
            <a:r>
              <a:rPr lang="en-US" i="1" dirty="0" err="1"/>
              <a:t>was</a:t>
            </a:r>
            <a:r>
              <a:rPr lang="en-US" dirty="0" err="1"/>
              <a:t>like</a:t>
            </a:r>
            <a:r>
              <a:rPr lang="en-US" dirty="0"/>
              <a:t> a dog. </a:t>
            </a:r>
            <a:r>
              <a:rPr lang="en-US" i="1" dirty="0"/>
              <a:t>'</a:t>
            </a:r>
            <a:r>
              <a:rPr lang="en-US" i="1" dirty="0" err="1"/>
              <a:t>Passez</a:t>
            </a:r>
            <a:r>
              <a:rPr lang="en-US" i="1" dirty="0"/>
              <a:t>! Adieu! </a:t>
            </a:r>
            <a:r>
              <a:rPr lang="en-US" i="1" dirty="0" err="1"/>
              <a:t>Allez</a:t>
            </a:r>
            <a:r>
              <a:rPr lang="en-US" i="1" dirty="0"/>
              <a:t> </a:t>
            </a:r>
            <a:r>
              <a:rPr lang="en-US" i="1" dirty="0" err="1"/>
              <a:t>vous</a:t>
            </a:r>
            <a:r>
              <a:rPr lang="en-US" i="1" dirty="0"/>
              <a:t>-en!'"</a:t>
            </a:r>
            <a:r>
              <a:rPr lang="en-US" dirty="0"/>
              <a:t> "Perhaps I feared to make Alphonse jealous," she </a:t>
            </a:r>
            <a:r>
              <a:rPr lang="en-US" dirty="0" err="1"/>
              <a:t>interjoined</a:t>
            </a:r>
            <a:r>
              <a:rPr lang="en-US" dirty="0"/>
              <a:t>, with excessive </a:t>
            </a:r>
            <a:r>
              <a:rPr lang="en-US" dirty="0" err="1"/>
              <a:t>naivete</a:t>
            </a:r>
            <a:r>
              <a:rPr lang="en-US" dirty="0"/>
              <a:t>. That made them all laugh. The right hand jealous of the left! The heart jealous of the soul! But for that matter, the Creole husband is never jealous; with him the gangrene passion is one which has become dwarfed by disuse.” Chapter V (24-25)/10-11)</a:t>
            </a:r>
          </a:p>
          <a:p>
            <a:endParaRPr lang="en-US" dirty="0"/>
          </a:p>
        </p:txBody>
      </p:sp>
    </p:spTree>
    <p:extLst>
      <p:ext uri="{BB962C8B-B14F-4D97-AF65-F5344CB8AC3E}">
        <p14:creationId xmlns:p14="http://schemas.microsoft.com/office/powerpoint/2010/main" val="19052642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Edna’s Awakening and Confusion</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Self-Awareness: Dual Life</a:t>
            </a:r>
          </a:p>
          <a:p>
            <a:r>
              <a:rPr lang="en-US" dirty="0" smtClean="0"/>
              <a:t>“</a:t>
            </a:r>
            <a:r>
              <a:rPr lang="en-US" dirty="0"/>
              <a:t>At a very early period she had apprehended instinctively the dual life—that outward existence which conforms, the inward life which questions.  That summer at Grand Isle she began to loosen a little the mantle of reserve that had always enveloped her. . . . The most obvious was the influence of Adele </a:t>
            </a:r>
            <a:r>
              <a:rPr lang="en-US" dirty="0" err="1"/>
              <a:t>Ratignolle</a:t>
            </a:r>
            <a:r>
              <a:rPr lang="en-US" dirty="0"/>
              <a:t>” (VII, 29</a:t>
            </a:r>
            <a:r>
              <a:rPr lang="en-US" dirty="0" smtClean="0"/>
              <a:t>).</a:t>
            </a:r>
          </a:p>
          <a:p>
            <a:pPr marL="0" indent="0">
              <a:buNone/>
            </a:pPr>
            <a:endParaRPr lang="en-US" dirty="0"/>
          </a:p>
          <a:p>
            <a:pPr marL="0" indent="0">
              <a:buNone/>
            </a:pPr>
            <a:r>
              <a:rPr lang="en-US" dirty="0" smtClean="0"/>
              <a:t>Edna </a:t>
            </a:r>
            <a:r>
              <a:rPr lang="en-US" dirty="0"/>
              <a:t>and Religion: Conversation with Madame </a:t>
            </a:r>
            <a:r>
              <a:rPr lang="en-US" dirty="0" err="1"/>
              <a:t>Ratignolle</a:t>
            </a:r>
            <a:endParaRPr lang="en-US" dirty="0"/>
          </a:p>
          <a:p>
            <a:pPr marL="0" indent="0">
              <a:buNone/>
            </a:pPr>
            <a:endParaRPr lang="en-US" dirty="0"/>
          </a:p>
          <a:p>
            <a:pPr marL="0" indent="0">
              <a:buNone/>
            </a:pPr>
            <a:r>
              <a:rPr lang="en-US" dirty="0"/>
              <a:t>“I was running away from prayers, from the Presbyterian service, read in a spirit of gloom by my father that chills me yet to think of” (34/20</a:t>
            </a:r>
            <a:r>
              <a:rPr lang="en-US" dirty="0" smtClean="0"/>
              <a:t>)</a:t>
            </a:r>
            <a:endParaRPr lang="en-US" dirty="0"/>
          </a:p>
          <a:p>
            <a:pPr marL="0" indent="0">
              <a:buNone/>
            </a:pPr>
            <a:r>
              <a:rPr lang="en-US" dirty="0"/>
              <a:t>“And have you been running away from prayers ever since, ma </a:t>
            </a:r>
            <a:r>
              <a:rPr lang="en-US" dirty="0" err="1"/>
              <a:t>chere</a:t>
            </a:r>
            <a:r>
              <a:rPr lang="en-US" dirty="0"/>
              <a:t>?”</a:t>
            </a:r>
          </a:p>
          <a:p>
            <a:pPr marL="0" indent="0">
              <a:buNone/>
            </a:pPr>
            <a:r>
              <a:rPr lang="en-US" dirty="0" smtClean="0"/>
              <a:t>“. </a:t>
            </a:r>
            <a:r>
              <a:rPr lang="en-US" dirty="0"/>
              <a:t>. . Sometimes I feel this summer as if I were walking through the green meadow again, idly, aimlessly, unthinking and unguided” (VII, 33-34)</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7264352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Edna and Art and </a:t>
            </a:r>
            <a:r>
              <a:rPr lang="en-US" dirty="0" smtClean="0"/>
              <a:t>Anti-Conformity</a:t>
            </a:r>
            <a:endParaRPr lang="en-US" dirty="0"/>
          </a:p>
        </p:txBody>
      </p:sp>
      <p:sp>
        <p:nvSpPr>
          <p:cNvPr id="3" name="Content Placeholder 2"/>
          <p:cNvSpPr>
            <a:spLocks noGrp="1"/>
          </p:cNvSpPr>
          <p:nvPr>
            <p:ph idx="1"/>
          </p:nvPr>
        </p:nvSpPr>
        <p:spPr/>
        <p:txBody>
          <a:bodyPr>
            <a:normAutofit fontScale="55000" lnSpcReduction="20000"/>
          </a:bodyPr>
          <a:lstStyle/>
          <a:p>
            <a:r>
              <a:rPr lang="en-US" dirty="0"/>
              <a:t>Edna’s Assessment of her painting of Madame </a:t>
            </a:r>
            <a:r>
              <a:rPr lang="en-US" dirty="0" err="1"/>
              <a:t>Ratignolle</a:t>
            </a:r>
            <a:r>
              <a:rPr lang="en-US" dirty="0"/>
              <a:t>: “The picture completed bore no resemblance to Madame </a:t>
            </a:r>
            <a:r>
              <a:rPr lang="en-US" dirty="0" err="1"/>
              <a:t>Ratignolle</a:t>
            </a:r>
            <a:r>
              <a:rPr lang="en-US" dirty="0"/>
              <a:t>. She was greatly disappointed to find that it did not look like her. But it was a fair enough piece of work, and in many respects satisfying.  Mrs. </a:t>
            </a:r>
            <a:r>
              <a:rPr lang="en-US" dirty="0" err="1"/>
              <a:t>Pontellier</a:t>
            </a:r>
            <a:r>
              <a:rPr lang="en-US" dirty="0"/>
              <a:t> evidently did not think so. After surveying the sketch critically she drew a broad smudge of paint across its surface, and crumpled the paper between her hands.” (26-27/11-12</a:t>
            </a:r>
            <a:r>
              <a:rPr lang="en-US" dirty="0" smtClean="0"/>
              <a:t>)</a:t>
            </a:r>
          </a:p>
          <a:p>
            <a:pPr marL="0" indent="0">
              <a:buNone/>
            </a:pPr>
            <a:endParaRPr lang="en-US" dirty="0"/>
          </a:p>
          <a:p>
            <a:r>
              <a:rPr lang="en-US" dirty="0"/>
              <a:t>Introduction of Mademoiselle </a:t>
            </a:r>
            <a:r>
              <a:rPr lang="en-US" dirty="0" err="1"/>
              <a:t>Reisz</a:t>
            </a:r>
            <a:r>
              <a:rPr lang="en-US" dirty="0"/>
              <a:t>: “She was a disagreeable little woman, no longer young, who had quarreled with almost every one, owing to a temper which was self-assertive and a disposition to trample upon the rights of others” (IX, 46)</a:t>
            </a:r>
          </a:p>
          <a:p>
            <a:pPr marL="0" indent="0">
              <a:buNone/>
            </a:pPr>
            <a:endParaRPr lang="en-US" dirty="0"/>
          </a:p>
          <a:p>
            <a:r>
              <a:rPr lang="en-US" dirty="0" err="1"/>
              <a:t>Reisz</a:t>
            </a:r>
            <a:r>
              <a:rPr lang="en-US" dirty="0"/>
              <a:t> to Edna: “You are the only one worth playing for.  Those Others? Bah!” (IX, 48)</a:t>
            </a:r>
          </a:p>
          <a:p>
            <a:pPr marL="0" indent="0">
              <a:buNone/>
            </a:pPr>
            <a:endParaRPr lang="en-US" dirty="0"/>
          </a:p>
          <a:p>
            <a:r>
              <a:rPr lang="en-US" dirty="0" err="1"/>
              <a:t>Reisz</a:t>
            </a:r>
            <a:r>
              <a:rPr lang="en-US" dirty="0"/>
              <a:t> as a representation of the independent woman—never married, married to her art</a:t>
            </a:r>
            <a:r>
              <a:rPr lang="en-US" dirty="0" smtClean="0"/>
              <a:t>.</a:t>
            </a:r>
            <a:endParaRPr lang="en-US" dirty="0"/>
          </a:p>
          <a:p>
            <a:endParaRPr lang="en-US" dirty="0"/>
          </a:p>
        </p:txBody>
      </p:sp>
    </p:spTree>
    <p:extLst>
      <p:ext uri="{BB962C8B-B14F-4D97-AF65-F5344CB8AC3E}">
        <p14:creationId xmlns:p14="http://schemas.microsoft.com/office/powerpoint/2010/main" val="2679465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6/7/10 Activity: Reflections of Edna’s Awakening</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Reader </a:t>
            </a:r>
            <a:r>
              <a:rPr lang="en-US" dirty="0"/>
              <a:t>1: Chapter 6 (28-29/13)</a:t>
            </a:r>
          </a:p>
          <a:p>
            <a:r>
              <a:rPr lang="en-US" dirty="0"/>
              <a:t>Reader 2: Chapter 7 (34-end/17-end)</a:t>
            </a:r>
          </a:p>
          <a:p>
            <a:r>
              <a:rPr lang="en-US" dirty="0"/>
              <a:t>Reader 3: Chapter 10 (50-end/27-end</a:t>
            </a:r>
            <a:r>
              <a:rPr lang="en-US" dirty="0" smtClean="0"/>
              <a:t>)</a:t>
            </a:r>
          </a:p>
          <a:p>
            <a:pPr marL="0" indent="0">
              <a:buNone/>
            </a:pPr>
            <a:endParaRPr lang="en-US" dirty="0"/>
          </a:p>
          <a:p>
            <a:pPr marL="0" indent="0">
              <a:buNone/>
            </a:pPr>
            <a:r>
              <a:rPr lang="en-US" dirty="0" smtClean="0"/>
              <a:t>Requirements:</a:t>
            </a:r>
          </a:p>
          <a:p>
            <a:pPr marL="0" indent="0">
              <a:buNone/>
            </a:pPr>
            <a:r>
              <a:rPr lang="en-US" dirty="0" smtClean="0"/>
              <a:t>Identify Key Ideas that reflect mythological, psychological and societal references.</a:t>
            </a:r>
          </a:p>
          <a:p>
            <a:pPr marL="0" indent="0">
              <a:buNone/>
            </a:pPr>
            <a:endParaRPr lang="en-US" dirty="0"/>
          </a:p>
          <a:p>
            <a:pPr marL="0" indent="0">
              <a:buNone/>
            </a:pPr>
            <a:r>
              <a:rPr lang="en-US" dirty="0" smtClean="0"/>
              <a:t>Write a paragraph which incorporates quotes to reflect Edna’s Awakening</a:t>
            </a:r>
            <a:endParaRPr lang="en-US" dirty="0"/>
          </a:p>
          <a:p>
            <a:endParaRPr lang="en-US" dirty="0"/>
          </a:p>
        </p:txBody>
      </p:sp>
    </p:spTree>
    <p:extLst>
      <p:ext uri="{BB962C8B-B14F-4D97-AF65-F5344CB8AC3E}">
        <p14:creationId xmlns:p14="http://schemas.microsoft.com/office/powerpoint/2010/main" val="71793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 of the Novel</a:t>
            </a:r>
            <a:endParaRPr lang="en-US" dirty="0"/>
          </a:p>
        </p:txBody>
      </p:sp>
      <p:sp>
        <p:nvSpPr>
          <p:cNvPr id="3" name="Content Placeholder 2"/>
          <p:cNvSpPr>
            <a:spLocks noGrp="1"/>
          </p:cNvSpPr>
          <p:nvPr>
            <p:ph idx="1"/>
          </p:nvPr>
        </p:nvSpPr>
        <p:spPr>
          <a:xfrm>
            <a:off x="152400" y="1219200"/>
            <a:ext cx="8763000" cy="5410200"/>
          </a:xfrm>
        </p:spPr>
        <p:txBody>
          <a:bodyPr>
            <a:normAutofit fontScale="47500" lnSpcReduction="20000"/>
          </a:bodyPr>
          <a:lstStyle/>
          <a:p>
            <a:pPr marL="0" indent="0">
              <a:buNone/>
            </a:pPr>
            <a:r>
              <a:rPr lang="en-US" dirty="0"/>
              <a:t>Biography of Kate Chopin</a:t>
            </a:r>
          </a:p>
          <a:p>
            <a:pPr marL="0" indent="0">
              <a:buNone/>
            </a:pPr>
            <a:r>
              <a:rPr lang="en-US" dirty="0"/>
              <a:t> </a:t>
            </a:r>
          </a:p>
          <a:p>
            <a:r>
              <a:rPr lang="en-US" dirty="0"/>
              <a:t>Born 1850 in St. Louis, Missouri. Only child of five children to reach 25</a:t>
            </a:r>
          </a:p>
          <a:p>
            <a:r>
              <a:rPr lang="en-US" dirty="0"/>
              <a:t>Lived in a house of widows—mother, grandmother and great-grandmother—grew up around smart, independent, single women</a:t>
            </a:r>
          </a:p>
          <a:p>
            <a:r>
              <a:rPr lang="en-US" dirty="0"/>
              <a:t>Death of her brother (on Mardi Gras) and her father (All Saint’s Day)—created a strong skepticism of religion</a:t>
            </a:r>
          </a:p>
          <a:p>
            <a:r>
              <a:rPr lang="en-US" dirty="0"/>
              <a:t>Married at 20.  Had seven children, five boys and two girls, all before she was 28.  Husband Oscar “allowed” her unheard of freedom and admired her intelligence and independence.  However, Oscar died in 1882 and Kate took over the running of his general store and plantation for a year.</a:t>
            </a:r>
          </a:p>
          <a:p>
            <a:r>
              <a:rPr lang="en-US" dirty="0"/>
              <a:t>Moved back to St. Louis to live with her mother, Eliza, who unfortunately died the next year.  Kate began to write to support her family.  Wrote short stories about the people she knew in New Orleans. She wrote rapidly and without much revision, working mainly at home.</a:t>
            </a:r>
          </a:p>
          <a:p>
            <a:r>
              <a:rPr lang="en-US" dirty="0"/>
              <a:t>Her first novel, At Fault, was published in 1890.  Two short story collection followed: Bayou Folk in 1894 and A Night in Acadia in 1897.</a:t>
            </a:r>
          </a:p>
          <a:p>
            <a:r>
              <a:rPr lang="en-US" dirty="0"/>
              <a:t>The Awakening, published in1899,  was inspired by a true story of a New Orleans woman who was infamous in the French Quarter.  The content and message of the novel created an uproar and significantly impacted Chopin, who only wrote a few short stories afterwards.</a:t>
            </a:r>
          </a:p>
          <a:p>
            <a:r>
              <a:rPr lang="en-US" dirty="0"/>
              <a:t>In 1904, Chopin died of a cerebral hemorrhage.</a:t>
            </a:r>
          </a:p>
          <a:p>
            <a:endParaRPr lang="en-US" dirty="0"/>
          </a:p>
        </p:txBody>
      </p:sp>
    </p:spTree>
    <p:extLst>
      <p:ext uri="{BB962C8B-B14F-4D97-AF65-F5344CB8AC3E}">
        <p14:creationId xmlns:p14="http://schemas.microsoft.com/office/powerpoint/2010/main" val="3853618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Literary Constructs</a:t>
            </a:r>
            <a:endParaRPr lang="en-US" dirty="0"/>
          </a:p>
        </p:txBody>
      </p:sp>
      <p:sp>
        <p:nvSpPr>
          <p:cNvPr id="3" name="Content Placeholder 2"/>
          <p:cNvSpPr>
            <a:spLocks noGrp="1"/>
          </p:cNvSpPr>
          <p:nvPr>
            <p:ph idx="1"/>
          </p:nvPr>
        </p:nvSpPr>
        <p:spPr/>
        <p:txBody>
          <a:bodyPr/>
          <a:lstStyle/>
          <a:p>
            <a:r>
              <a:rPr lang="en-US" dirty="0" err="1"/>
              <a:t>Kunstlerroman</a:t>
            </a:r>
            <a:r>
              <a:rPr lang="en-US" dirty="0"/>
              <a:t>-“a tale of a young woman who struggles to realize herself and her artistic ability”</a:t>
            </a:r>
          </a:p>
          <a:p>
            <a:pPr marL="0" indent="0">
              <a:buNone/>
            </a:pPr>
            <a:r>
              <a:rPr lang="en-US" dirty="0" smtClean="0"/>
              <a:t>Themes </a:t>
            </a:r>
            <a:r>
              <a:rPr lang="en-US" dirty="0"/>
              <a:t>in the novel: </a:t>
            </a:r>
            <a:endParaRPr lang="en-US" dirty="0" smtClean="0"/>
          </a:p>
          <a:p>
            <a:r>
              <a:rPr lang="en-US" dirty="0" smtClean="0"/>
              <a:t>restrictive </a:t>
            </a:r>
            <a:r>
              <a:rPr lang="en-US" dirty="0"/>
              <a:t>vs. genuine love; </a:t>
            </a:r>
          </a:p>
          <a:p>
            <a:r>
              <a:rPr lang="en-US" dirty="0" smtClean="0"/>
              <a:t>freedom </a:t>
            </a:r>
            <a:r>
              <a:rPr lang="en-US" dirty="0"/>
              <a:t>versus the bowing to convention, with its risks; </a:t>
            </a:r>
            <a:endParaRPr lang="en-US" dirty="0" smtClean="0"/>
          </a:p>
          <a:p>
            <a:r>
              <a:rPr lang="en-US" dirty="0" smtClean="0"/>
              <a:t>women </a:t>
            </a:r>
            <a:r>
              <a:rPr lang="en-US" dirty="0"/>
              <a:t>throwing off traditional restraints</a:t>
            </a:r>
          </a:p>
          <a:p>
            <a:endParaRPr lang="en-US" dirty="0"/>
          </a:p>
        </p:txBody>
      </p:sp>
    </p:spTree>
    <p:extLst>
      <p:ext uri="{BB962C8B-B14F-4D97-AF65-F5344CB8AC3E}">
        <p14:creationId xmlns:p14="http://schemas.microsoft.com/office/powerpoint/2010/main" val="1854468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Mythological Casting in Jungian World</a:t>
            </a:r>
            <a:endParaRPr lang="en-US" dirty="0"/>
          </a:p>
        </p:txBody>
      </p:sp>
      <p:sp>
        <p:nvSpPr>
          <p:cNvPr id="3" name="Content Placeholder 2"/>
          <p:cNvSpPr>
            <a:spLocks noGrp="1"/>
          </p:cNvSpPr>
          <p:nvPr>
            <p:ph idx="1"/>
          </p:nvPr>
        </p:nvSpPr>
        <p:spPr/>
        <p:txBody>
          <a:bodyPr>
            <a:normAutofit fontScale="92500" lnSpcReduction="10000"/>
          </a:bodyPr>
          <a:lstStyle/>
          <a:p>
            <a:r>
              <a:rPr lang="en-US" dirty="0"/>
              <a:t>Mythology is not necessarily a direct translation into the text.  For Jungian critics, myths and archetypes serve as metaphors for the psychological content of the character.</a:t>
            </a:r>
          </a:p>
          <a:p>
            <a:pPr marL="0" indent="0">
              <a:buNone/>
            </a:pPr>
            <a:endParaRPr lang="en-US" dirty="0"/>
          </a:p>
          <a:p>
            <a:pPr marL="0" indent="0">
              <a:buNone/>
            </a:pPr>
            <a:r>
              <a:rPr lang="en-US" dirty="0"/>
              <a:t>Edna as Venus/Aphrodite</a:t>
            </a:r>
          </a:p>
          <a:p>
            <a:r>
              <a:rPr lang="en-US" dirty="0"/>
              <a:t>Goddess of Beauty, Love and Raw Sexuality.  Born from the sea.  Fully-formed woman. Her husband, </a:t>
            </a:r>
            <a:r>
              <a:rPr lang="en-US" dirty="0" smtClean="0"/>
              <a:t>Hephaestus </a:t>
            </a:r>
            <a:r>
              <a:rPr lang="en-US" dirty="0"/>
              <a:t>(God of Fire), catches her cheating with Ares and forces her to return to the water.</a:t>
            </a:r>
          </a:p>
          <a:p>
            <a:endParaRPr lang="en-US" dirty="0"/>
          </a:p>
        </p:txBody>
      </p:sp>
    </p:spTree>
    <p:extLst>
      <p:ext uri="{BB962C8B-B14F-4D97-AF65-F5344CB8AC3E}">
        <p14:creationId xmlns:p14="http://schemas.microsoft.com/office/powerpoint/2010/main" val="2688228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Mythology</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a:t>Opening description of Edna as she comes up from the beach (I, 12)</a:t>
            </a:r>
          </a:p>
          <a:p>
            <a:pPr marL="0" indent="0">
              <a:buNone/>
            </a:pPr>
            <a:endParaRPr lang="en-US" dirty="0"/>
          </a:p>
          <a:p>
            <a:r>
              <a:rPr lang="en-US" dirty="0" err="1"/>
              <a:t>Leonce’s</a:t>
            </a:r>
            <a:r>
              <a:rPr lang="en-US" dirty="0"/>
              <a:t> possession of Edna: “you are burnt beyond recognition,” he added, looking at his wife as one looks at a valuable piece of personal property which has suffered some damage” (13/2)</a:t>
            </a:r>
          </a:p>
          <a:p>
            <a:pPr marL="0" indent="0">
              <a:buNone/>
            </a:pPr>
            <a:endParaRPr lang="en-US" dirty="0"/>
          </a:p>
          <a:p>
            <a:r>
              <a:rPr lang="en-US" dirty="0"/>
              <a:t>Edna’s physicality: “She help up her hands, strong, shapely hands, and surveyed them critically, drawing up her fawn sleeves above the wrists. Looking at them reminded her of her rings, which she had given to her husband before leaving for the beach. She silently reached out to him, and he, understanding, took the rings from his vest pocket and dropped them into her open palm.” 13/2</a:t>
            </a:r>
            <a:r>
              <a:rPr lang="en-US" dirty="0" smtClean="0"/>
              <a:t>)</a:t>
            </a:r>
          </a:p>
          <a:p>
            <a:pPr marL="0" indent="0">
              <a:buNone/>
            </a:pPr>
            <a:endParaRPr lang="en-US" dirty="0"/>
          </a:p>
          <a:p>
            <a:r>
              <a:rPr lang="en-US" dirty="0" err="1"/>
              <a:t>Leonce</a:t>
            </a:r>
            <a:r>
              <a:rPr lang="en-US" dirty="0"/>
              <a:t> </a:t>
            </a:r>
            <a:r>
              <a:rPr lang="en-US" dirty="0" err="1"/>
              <a:t>Pontellier</a:t>
            </a:r>
            <a:r>
              <a:rPr lang="en-US" dirty="0"/>
              <a:t> cast as </a:t>
            </a:r>
            <a:r>
              <a:rPr lang="en-US" dirty="0" err="1"/>
              <a:t>Hephaistos</a:t>
            </a:r>
            <a:r>
              <a:rPr lang="en-US" dirty="0"/>
              <a:t> (God of Fire), her cuckolded husband</a:t>
            </a:r>
          </a:p>
          <a:p>
            <a:pPr marL="0" indent="0">
              <a:buNone/>
            </a:pPr>
            <a:r>
              <a:rPr lang="en-US" dirty="0"/>
              <a:t> </a:t>
            </a:r>
          </a:p>
          <a:p>
            <a:r>
              <a:rPr lang="en-US" dirty="0"/>
              <a:t>Mr. </a:t>
            </a:r>
            <a:r>
              <a:rPr lang="en-US" dirty="0" err="1"/>
              <a:t>Pontellier’s</a:t>
            </a:r>
            <a:r>
              <a:rPr lang="en-US" dirty="0"/>
              <a:t> comment: “Well, send him about his business when he bores, you, Edna,” instructed her husband as he prepared to leave. (13/3)</a:t>
            </a:r>
          </a:p>
          <a:p>
            <a:pPr marL="0" indent="0">
              <a:buNone/>
            </a:pPr>
            <a:endParaRPr lang="en-US" dirty="0"/>
          </a:p>
          <a:p>
            <a:endParaRPr lang="en-US" dirty="0"/>
          </a:p>
        </p:txBody>
      </p:sp>
    </p:spTree>
    <p:extLst>
      <p:ext uri="{BB962C8B-B14F-4D97-AF65-F5344CB8AC3E}">
        <p14:creationId xmlns:p14="http://schemas.microsoft.com/office/powerpoint/2010/main" val="309365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Water</a:t>
            </a:r>
            <a:endParaRPr lang="en-US" dirty="0"/>
          </a:p>
        </p:txBody>
      </p:sp>
      <p:sp>
        <p:nvSpPr>
          <p:cNvPr id="3" name="Content Placeholder 2"/>
          <p:cNvSpPr>
            <a:spLocks noGrp="1"/>
          </p:cNvSpPr>
          <p:nvPr>
            <p:ph idx="1"/>
          </p:nvPr>
        </p:nvSpPr>
        <p:spPr/>
        <p:txBody>
          <a:bodyPr>
            <a:normAutofit fontScale="85000" lnSpcReduction="20000"/>
          </a:bodyPr>
          <a:lstStyle/>
          <a:p>
            <a:r>
              <a:rPr lang="en-US" dirty="0"/>
              <a:t>Later, as she goes to swim with Robert: “The voice of the sea is seductive; never ceasing, whispering, clamoring, murmuring, inviting the soul to wander for a spell in abysses of solitude; to lose itself in mazes of inward contemplation.  The voice of the sea speaks to the soul.  The touch of the sea is sensuous, enfolding the body in its soft, close embrace” (VI, </a:t>
            </a:r>
            <a:r>
              <a:rPr lang="en-US" dirty="0" smtClean="0"/>
              <a:t>29)</a:t>
            </a:r>
          </a:p>
          <a:p>
            <a:pPr marL="0" indent="0">
              <a:buNone/>
            </a:pPr>
            <a:endParaRPr lang="en-US" dirty="0" smtClean="0"/>
          </a:p>
          <a:p>
            <a:r>
              <a:rPr lang="en-US" dirty="0" smtClean="0"/>
              <a:t>Here</a:t>
            </a:r>
            <a:r>
              <a:rPr lang="en-US" dirty="0"/>
              <a:t>, Chopin uses the sea to create intimacy metaphorically between Edna and Robert and as a metaphor for Edna getting comfortable with swimming in the water.</a:t>
            </a:r>
          </a:p>
          <a:p>
            <a:pPr marL="0" indent="0">
              <a:buNone/>
            </a:pPr>
            <a:endParaRPr lang="en-US" dirty="0"/>
          </a:p>
        </p:txBody>
      </p:sp>
    </p:spTree>
    <p:extLst>
      <p:ext uri="{BB962C8B-B14F-4D97-AF65-F5344CB8AC3E}">
        <p14:creationId xmlns:p14="http://schemas.microsoft.com/office/powerpoint/2010/main" val="1714804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Portrait of A Marriage</a:t>
            </a:r>
            <a:endParaRPr lang="en-US" dirty="0"/>
          </a:p>
        </p:txBody>
      </p:sp>
      <p:sp>
        <p:nvSpPr>
          <p:cNvPr id="3" name="Content Placeholder 2"/>
          <p:cNvSpPr>
            <a:spLocks noGrp="1"/>
          </p:cNvSpPr>
          <p:nvPr>
            <p:ph idx="1"/>
          </p:nvPr>
        </p:nvSpPr>
        <p:spPr>
          <a:xfrm>
            <a:off x="152400" y="1219200"/>
            <a:ext cx="8839200" cy="5562600"/>
          </a:xfrm>
        </p:spPr>
        <p:txBody>
          <a:bodyPr>
            <a:normAutofit fontScale="47500" lnSpcReduction="20000"/>
          </a:bodyPr>
          <a:lstStyle/>
          <a:p>
            <a:pPr marL="0" indent="0">
              <a:buNone/>
            </a:pPr>
            <a:r>
              <a:rPr lang="en-US" dirty="0"/>
              <a:t>  </a:t>
            </a:r>
          </a:p>
          <a:p>
            <a:pPr marL="0" indent="0">
              <a:buNone/>
            </a:pPr>
            <a:r>
              <a:rPr lang="en-US" dirty="0"/>
              <a:t>Edna’s Distress: “The tears came so fast to Mrs. </a:t>
            </a:r>
            <a:r>
              <a:rPr lang="en-US" dirty="0" err="1"/>
              <a:t>Pontellier's</a:t>
            </a:r>
            <a:r>
              <a:rPr lang="en-US" dirty="0"/>
              <a:t> eyes that the damp sleeve of her </a:t>
            </a:r>
            <a:r>
              <a:rPr lang="en-US" i="1" dirty="0" err="1"/>
              <a:t>peignoir</a:t>
            </a:r>
            <a:r>
              <a:rPr lang="en-US" dirty="0" err="1"/>
              <a:t>no</a:t>
            </a:r>
            <a:r>
              <a:rPr lang="en-US" dirty="0"/>
              <a:t> longer served to dry them. She was holding the back of her chair with one hand; her loose sleeve had slipped almost to the shoulder of her uplifted arm. Turning, she thrust her face, steaming and wet, into the bend of her arm, and she went on crying there, not caring any longer to dry her face, her eyes, her arms. She could not have told why she was crying. Such experiences as the foregoing were not uncommon in her married life. They seemed never before to have weighed much against the abundance of her husband's kindness and a uniform devotion which had come to be tacit and self-understood. </a:t>
            </a:r>
          </a:p>
          <a:p>
            <a:pPr marL="0" indent="0">
              <a:buNone/>
            </a:pPr>
            <a:endParaRPr lang="en-US" dirty="0" smtClean="0"/>
          </a:p>
          <a:p>
            <a:pPr marL="0" indent="0">
              <a:buNone/>
            </a:pPr>
            <a:r>
              <a:rPr lang="en-US" dirty="0"/>
              <a:t> An indescribable oppression, which seemed to generate in some unfamiliar part of her consciousness, filled her whole being with a vague anguish. It was like a shadow, like a mist passing across her soul's summer day. It was strange and unfamiliar; it was a mood. She did not sit there inwardly upbraiding her husband, lamenting at Fate, which had directed her footsteps to the path which they had taken. She was just having a good cry all to herself.” (18-19/6</a:t>
            </a:r>
            <a:r>
              <a:rPr lang="en-US" dirty="0" smtClean="0"/>
              <a:t>)</a:t>
            </a:r>
          </a:p>
          <a:p>
            <a:pPr marL="0" indent="0">
              <a:buNone/>
            </a:pPr>
            <a:endParaRPr lang="en-US" dirty="0" smtClean="0"/>
          </a:p>
          <a:p>
            <a:pPr marL="0" indent="0">
              <a:buNone/>
            </a:pPr>
            <a:r>
              <a:rPr lang="en-US" dirty="0"/>
              <a:t>Money: Mr. </a:t>
            </a:r>
            <a:r>
              <a:rPr lang="en-US" dirty="0" err="1"/>
              <a:t>Pontellier</a:t>
            </a:r>
            <a:r>
              <a:rPr lang="en-US" dirty="0"/>
              <a:t> gave his wife half of the money which he had brought away from Klein's hotel the evening before. She liked money as well as most women, and, accepted it with no little satisfaction. (19/7</a:t>
            </a:r>
            <a:r>
              <a:rPr lang="en-US" dirty="0" smtClean="0"/>
              <a:t>)</a:t>
            </a:r>
            <a:endParaRPr lang="en-US" dirty="0"/>
          </a:p>
          <a:p>
            <a:pPr marL="0" indent="0">
              <a:buNone/>
            </a:pPr>
            <a:r>
              <a:rPr lang="en-US" dirty="0"/>
              <a:t> </a:t>
            </a:r>
            <a:endParaRPr lang="en-US" dirty="0" smtClean="0"/>
          </a:p>
          <a:p>
            <a:pPr marL="0" indent="0">
              <a:buNone/>
            </a:pPr>
            <a:r>
              <a:rPr lang="en-US" dirty="0" err="1" smtClean="0"/>
              <a:t>Leonce</a:t>
            </a:r>
            <a:r>
              <a:rPr lang="en-US" dirty="0" smtClean="0"/>
              <a:t> </a:t>
            </a:r>
            <a:r>
              <a:rPr lang="en-US" dirty="0"/>
              <a:t>as “best husband”: “Mr. </a:t>
            </a:r>
            <a:r>
              <a:rPr lang="en-US" dirty="0" err="1"/>
              <a:t>Pontellier’s</a:t>
            </a:r>
            <a:r>
              <a:rPr lang="en-US" dirty="0"/>
              <a:t> gift—Value of husband: “A few days later a box arrived for Mrs. </a:t>
            </a:r>
            <a:r>
              <a:rPr lang="en-US" dirty="0" err="1"/>
              <a:t>Pontellier</a:t>
            </a:r>
            <a:r>
              <a:rPr lang="en-US" dirty="0"/>
              <a:t> from New Orleans. It was from her husband. It was filled with </a:t>
            </a:r>
            <a:r>
              <a:rPr lang="en-US" i="1" dirty="0" err="1"/>
              <a:t>friandises,</a:t>
            </a:r>
            <a:r>
              <a:rPr lang="en-US" dirty="0" err="1"/>
              <a:t>with</a:t>
            </a:r>
            <a:r>
              <a:rPr lang="en-US" dirty="0"/>
              <a:t> luscious and toothsome bits -- the finest of fruits, </a:t>
            </a:r>
            <a:r>
              <a:rPr lang="en-US" i="1" dirty="0"/>
              <a:t>pates</a:t>
            </a:r>
            <a:r>
              <a:rPr lang="en-US" dirty="0"/>
              <a:t>, a rare bottle or two, delicious syrups, and bonbons in abundance. </a:t>
            </a:r>
          </a:p>
          <a:p>
            <a:pPr marL="0" indent="0">
              <a:buNone/>
            </a:pPr>
            <a:endParaRPr lang="en-US" dirty="0" smtClean="0"/>
          </a:p>
          <a:p>
            <a:pPr marL="0" indent="0">
              <a:buNone/>
            </a:pPr>
            <a:r>
              <a:rPr lang="en-US" dirty="0" smtClean="0"/>
              <a:t>Mrs</a:t>
            </a:r>
            <a:r>
              <a:rPr lang="en-US" dirty="0"/>
              <a:t>. </a:t>
            </a:r>
            <a:r>
              <a:rPr lang="en-US" dirty="0" err="1"/>
              <a:t>Pontellier</a:t>
            </a:r>
            <a:r>
              <a:rPr lang="en-US" dirty="0"/>
              <a:t> was always very generous with the contents of such a box; she was quite used to receiving them when away from home. The </a:t>
            </a:r>
            <a:r>
              <a:rPr lang="en-US" i="1" dirty="0" err="1"/>
              <a:t>pates</a:t>
            </a:r>
            <a:r>
              <a:rPr lang="en-US" dirty="0" err="1"/>
              <a:t>and</a:t>
            </a:r>
            <a:r>
              <a:rPr lang="en-US" dirty="0"/>
              <a:t> fruit were brought to the dining-room; the bonbons were passed around. And the ladies, selecting with dainty and discriminating fingers and a little greedily, all declared that Mr. </a:t>
            </a:r>
            <a:r>
              <a:rPr lang="en-US" dirty="0" err="1"/>
              <a:t>Pontellier</a:t>
            </a:r>
            <a:r>
              <a:rPr lang="en-US" dirty="0"/>
              <a:t> was the best husband in the world. Mrs. </a:t>
            </a:r>
            <a:r>
              <a:rPr lang="en-US" dirty="0" err="1"/>
              <a:t>Pontellier</a:t>
            </a:r>
            <a:r>
              <a:rPr lang="en-US" dirty="0"/>
              <a:t> was forced to admit that she knew of none better. (20/7</a:t>
            </a:r>
            <a:r>
              <a:rPr lang="en-US" dirty="0" smtClean="0"/>
              <a:t>)</a:t>
            </a:r>
            <a:endParaRPr lang="en-US" dirty="0"/>
          </a:p>
        </p:txBody>
      </p:sp>
    </p:spTree>
    <p:extLst>
      <p:ext uri="{BB962C8B-B14F-4D97-AF65-F5344CB8AC3E}">
        <p14:creationId xmlns:p14="http://schemas.microsoft.com/office/powerpoint/2010/main" val="3286653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Edna’s Failures</a:t>
            </a:r>
            <a:endParaRPr lang="en-US" dirty="0"/>
          </a:p>
        </p:txBody>
      </p:sp>
      <p:sp>
        <p:nvSpPr>
          <p:cNvPr id="3" name="Content Placeholder 2"/>
          <p:cNvSpPr>
            <a:spLocks noGrp="1"/>
          </p:cNvSpPr>
          <p:nvPr>
            <p:ph idx="1"/>
          </p:nvPr>
        </p:nvSpPr>
        <p:spPr>
          <a:xfrm>
            <a:off x="457200" y="1143000"/>
            <a:ext cx="8305800" cy="5486400"/>
          </a:xfrm>
        </p:spPr>
        <p:txBody>
          <a:bodyPr>
            <a:normAutofit fontScale="47500" lnSpcReduction="20000"/>
          </a:bodyPr>
          <a:lstStyle/>
          <a:p>
            <a:r>
              <a:rPr lang="en-US" dirty="0" smtClean="0"/>
              <a:t>“</a:t>
            </a:r>
            <a:r>
              <a:rPr lang="en-US" dirty="0"/>
              <a:t>“His entrance awoke his wife, who was in bed and fast asleep when he came in. He talked to her while he undressed, telling her anecdotes and bits of news and gossip that he had gathered during the day. . . . She was overcome with sleep, and answered him with little half utterances. </a:t>
            </a:r>
            <a:r>
              <a:rPr lang="en-US" dirty="0" smtClean="0"/>
              <a:t> He </a:t>
            </a:r>
            <a:r>
              <a:rPr lang="en-US" dirty="0"/>
              <a:t>thought it very discouraging that his wife, who was the sole object of his existence, evinced so little interest in things which concerned him, and valued so little his conversation (III, 17</a:t>
            </a:r>
            <a:r>
              <a:rPr lang="en-US" dirty="0" smtClean="0"/>
              <a:t>)</a:t>
            </a:r>
          </a:p>
          <a:p>
            <a:pPr marL="0" indent="0">
              <a:buNone/>
            </a:pPr>
            <a:endParaRPr lang="en-US" dirty="0" smtClean="0"/>
          </a:p>
          <a:p>
            <a:r>
              <a:rPr lang="en-US" dirty="0" smtClean="0"/>
              <a:t>The Fever Argument: “He reproached his wife with her inattention, her habitual neglect of the children. If it was not a mother's place to look after children, whose on earth was it? He him self had his hands full with his brokerage business. He could not be in two places at once; making a living for his family on the street, and staying at home to see that no harm befell them. He talked in a monotonous, insistent way.</a:t>
            </a:r>
          </a:p>
          <a:p>
            <a:pPr marL="0" indent="0">
              <a:buNone/>
            </a:pPr>
            <a:endParaRPr lang="en-US" dirty="0" smtClean="0"/>
          </a:p>
          <a:p>
            <a:r>
              <a:rPr lang="en-US" dirty="0" err="1"/>
              <a:t>Leonce’s</a:t>
            </a:r>
            <a:r>
              <a:rPr lang="en-US" dirty="0"/>
              <a:t> characterization of his wife: “It would have been a difficult matter for Mr. </a:t>
            </a:r>
            <a:r>
              <a:rPr lang="en-US" dirty="0" err="1"/>
              <a:t>Pontellier</a:t>
            </a:r>
            <a:r>
              <a:rPr lang="en-US" dirty="0"/>
              <a:t> to define to his own satisfaction or any one else's wherein his wife failed in her duty toward their children. It was something which he felt rather than perceived, and he never voiced the feeling without subsequent regret and ample atonement. </a:t>
            </a:r>
            <a:endParaRPr lang="en-US" dirty="0" smtClean="0"/>
          </a:p>
          <a:p>
            <a:pPr marL="0" indent="0">
              <a:buNone/>
            </a:pPr>
            <a:endParaRPr lang="en-US" dirty="0"/>
          </a:p>
          <a:p>
            <a:r>
              <a:rPr lang="en-US" dirty="0"/>
              <a:t>   If one of the little </a:t>
            </a:r>
            <a:r>
              <a:rPr lang="en-US" dirty="0" err="1"/>
              <a:t>Pontellier</a:t>
            </a:r>
            <a:r>
              <a:rPr lang="en-US" dirty="0"/>
              <a:t> boys took a tumble whilst at play, he was not apt to rush crying to his mother's arms for comfort; he would more likely pick himself up, wipe the water out of his eves and the sand out of his mouth, and go on playing (Chapter IV, opening</a:t>
            </a:r>
            <a:r>
              <a:rPr lang="en-US" dirty="0" smtClean="0"/>
              <a:t>)</a:t>
            </a:r>
          </a:p>
          <a:p>
            <a:endParaRPr lang="en-US" dirty="0" smtClean="0"/>
          </a:p>
          <a:p>
            <a:r>
              <a:rPr lang="en-US" dirty="0"/>
              <a:t>Mother-woman: “In short, Mrs. </a:t>
            </a:r>
            <a:r>
              <a:rPr lang="en-US" dirty="0" err="1"/>
              <a:t>Pontellier</a:t>
            </a:r>
            <a:r>
              <a:rPr lang="en-US" dirty="0"/>
              <a:t> was not a mother-woman. The mother-women seemed to prevail that summer at Grand Isle. It was easy to know them, fluttering about with extended, protecting wings when any harm, real or imaginary, threatened their precious brood. They were women who idolized their children, worshiped their husbands, and esteemed it a holy privilege to efface themselves as individuals and grow wings as ministering angels.”</a:t>
            </a:r>
          </a:p>
          <a:p>
            <a:endParaRPr lang="en-US" dirty="0"/>
          </a:p>
          <a:p>
            <a:endParaRPr lang="en-US" dirty="0"/>
          </a:p>
          <a:p>
            <a:endParaRPr lang="en-US" dirty="0"/>
          </a:p>
        </p:txBody>
      </p:sp>
    </p:spTree>
    <p:extLst>
      <p:ext uri="{BB962C8B-B14F-4D97-AF65-F5344CB8AC3E}">
        <p14:creationId xmlns:p14="http://schemas.microsoft.com/office/powerpoint/2010/main" val="4164550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dirty="0" smtClean="0"/>
              <a:t>Foundations for an Illicit Romance</a:t>
            </a:r>
            <a:endParaRPr lang="en-US" dirty="0"/>
          </a:p>
        </p:txBody>
      </p:sp>
      <p:sp>
        <p:nvSpPr>
          <p:cNvPr id="3" name="Content Placeholder 2"/>
          <p:cNvSpPr>
            <a:spLocks noGrp="1"/>
          </p:cNvSpPr>
          <p:nvPr>
            <p:ph idx="1"/>
          </p:nvPr>
        </p:nvSpPr>
        <p:spPr>
          <a:xfrm>
            <a:off x="228600" y="990600"/>
            <a:ext cx="8763000" cy="5715000"/>
          </a:xfrm>
        </p:spPr>
        <p:txBody>
          <a:bodyPr>
            <a:normAutofit fontScale="40000" lnSpcReduction="20000"/>
          </a:bodyPr>
          <a:lstStyle/>
          <a:p>
            <a:pPr marL="0" indent="0">
              <a:buNone/>
            </a:pPr>
            <a:r>
              <a:rPr lang="en-US" dirty="0"/>
              <a:t>Portrait of Edna and Robert—A Different “Love”-- Robert as Ares—awakens her desire.   </a:t>
            </a:r>
            <a:endParaRPr lang="en-US" dirty="0" smtClean="0"/>
          </a:p>
          <a:p>
            <a:pPr marL="0" indent="0">
              <a:buNone/>
            </a:pPr>
            <a:endParaRPr lang="en-US" dirty="0"/>
          </a:p>
          <a:p>
            <a:r>
              <a:rPr lang="en-US" dirty="0"/>
              <a:t>The Flirtation: “She slipped them upon her fingers; then clasping her knees, she looked across at Robert and began to laugh. The rings sparkled upon her fingers. He sent back an answering smile.” (13/2)</a:t>
            </a:r>
          </a:p>
          <a:p>
            <a:pPr marL="0" indent="0">
              <a:buNone/>
            </a:pPr>
            <a:endParaRPr lang="en-US" dirty="0"/>
          </a:p>
          <a:p>
            <a:r>
              <a:rPr lang="en-US" dirty="0"/>
              <a:t>Robert’s Preference: “Robert admitted quite frankly that he preferred to stay where he was and talk to Mrs. </a:t>
            </a:r>
            <a:r>
              <a:rPr lang="en-US" dirty="0" err="1"/>
              <a:t>Pontellier</a:t>
            </a:r>
            <a:r>
              <a:rPr lang="en-US" dirty="0"/>
              <a:t>” (13/3)</a:t>
            </a:r>
          </a:p>
          <a:p>
            <a:pPr marL="0" indent="0">
              <a:buNone/>
            </a:pPr>
            <a:endParaRPr lang="en-US" dirty="0"/>
          </a:p>
          <a:p>
            <a:pPr marL="0" indent="0">
              <a:buNone/>
            </a:pPr>
            <a:r>
              <a:rPr lang="en-US" dirty="0"/>
              <a:t>Edna seen through Robert’s POV: </a:t>
            </a:r>
            <a:endParaRPr lang="en-US" dirty="0" smtClean="0"/>
          </a:p>
          <a:p>
            <a:pPr marL="0" indent="0">
              <a:buNone/>
            </a:pPr>
            <a:endParaRPr lang="en-US" dirty="0" smtClean="0"/>
          </a:p>
          <a:p>
            <a:r>
              <a:rPr lang="en-US" dirty="0" smtClean="0"/>
              <a:t>Mrs</a:t>
            </a:r>
            <a:r>
              <a:rPr lang="en-US" dirty="0"/>
              <a:t>. </a:t>
            </a:r>
            <a:r>
              <a:rPr lang="en-US" dirty="0" err="1"/>
              <a:t>Pontellier's</a:t>
            </a:r>
            <a:r>
              <a:rPr lang="en-US" dirty="0"/>
              <a:t> eyes were quick and bright; they were a yellowish brown, about the color of her hair. She had a way of turning them swiftly upon an object and holding them there as if lost in some inward maze of contemplation or thought.  Her eyebrows were a shade darker than her hair. They were thick and almost horizontal, emphasizing the depth of her eyes. She was rather handsome than beautiful. Her face was captivating by reason of a certain frankness of expression and a contradictory subtle play of features. Her manner was engaging.” (14/3)</a:t>
            </a:r>
          </a:p>
          <a:p>
            <a:pPr marL="0" indent="0">
              <a:buNone/>
            </a:pPr>
            <a:endParaRPr lang="en-US" dirty="0"/>
          </a:p>
          <a:p>
            <a:r>
              <a:rPr lang="en-US" dirty="0"/>
              <a:t>Portrait of Robert: “In coloring he was not unlike his companion. A clean-shaved face made the resemblance more pronounced than it would otherwise have been. There rested no shadow of care upon his open countenance. His eyes gathered in and reflected the light and languor of the summer day.” (14-15/3-4)</a:t>
            </a:r>
          </a:p>
          <a:p>
            <a:pPr marL="0" indent="0">
              <a:buNone/>
            </a:pPr>
            <a:endParaRPr lang="en-US" dirty="0"/>
          </a:p>
          <a:p>
            <a:r>
              <a:rPr lang="en-US" dirty="0"/>
              <a:t>Mrs. </a:t>
            </a:r>
            <a:r>
              <a:rPr lang="en-US" dirty="0" err="1"/>
              <a:t>Pontellier</a:t>
            </a:r>
            <a:r>
              <a:rPr lang="en-US" dirty="0"/>
              <a:t> reached over for a palm-leaf fan that lay on the porch and began to fan herself, while Robert sent between his lips light puffs from his cigarette. They chatted incessantly: about the things around them; their amusing adventure out in the water -- it had again assumed its entertaining aspect; about the wind, the trees, the people who had gone to the </a:t>
            </a:r>
            <a:r>
              <a:rPr lang="en-US" i="1" dirty="0" err="1"/>
              <a:t>Cheniere</a:t>
            </a:r>
            <a:r>
              <a:rPr lang="en-US" dirty="0"/>
              <a:t>; about the children playing croquet under the oaks, and the </a:t>
            </a:r>
            <a:r>
              <a:rPr lang="en-US" dirty="0" err="1"/>
              <a:t>Farival</a:t>
            </a:r>
            <a:r>
              <a:rPr lang="en-US" dirty="0"/>
              <a:t> twins, who were now performing the overture to "The Poet and the Peasant." (15/4</a:t>
            </a:r>
            <a:r>
              <a:rPr lang="en-US" dirty="0" smtClean="0"/>
              <a:t>)</a:t>
            </a:r>
            <a:endParaRPr lang="en-US" dirty="0"/>
          </a:p>
        </p:txBody>
      </p:sp>
    </p:spTree>
    <p:extLst>
      <p:ext uri="{BB962C8B-B14F-4D97-AF65-F5344CB8AC3E}">
        <p14:creationId xmlns:p14="http://schemas.microsoft.com/office/powerpoint/2010/main" val="3234305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393</TotalTime>
  <Words>2096</Words>
  <Application>Microsoft Office PowerPoint</Application>
  <PresentationFormat>On-screen Show (4:3)</PresentationFormat>
  <Paragraphs>142</Paragraphs>
  <Slides>17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The Awakening: Day 1</vt:lpstr>
      <vt:lpstr>Context of the Novel</vt:lpstr>
      <vt:lpstr>Literary Constructs</vt:lpstr>
      <vt:lpstr>Mythological Casting in Jungian World</vt:lpstr>
      <vt:lpstr>Opening Mythology</vt:lpstr>
      <vt:lpstr>Role of Water</vt:lpstr>
      <vt:lpstr>Portrait of A Marriage</vt:lpstr>
      <vt:lpstr>Edna’s Failures</vt:lpstr>
      <vt:lpstr>Foundations for an Illicit Romance</vt:lpstr>
      <vt:lpstr>Temporary nature of the relationship</vt:lpstr>
      <vt:lpstr>Artemis: The Maternal Ideal—Madame Ratignolle as Edna’s Foil</vt:lpstr>
      <vt:lpstr>Madame Ratignolle’s Warning: Protector of Virtue</vt:lpstr>
      <vt:lpstr>Social Constructs:  Edna’s Outside Status</vt:lpstr>
      <vt:lpstr>Robert and Adele’s Playful Interaction about his prior crush</vt:lpstr>
      <vt:lpstr>Edna’s Awakening and Confusion</vt:lpstr>
      <vt:lpstr>Edna and Art and Anti-Conformity</vt:lpstr>
      <vt:lpstr>Chapter 6/7/10 Activity: Reflections of Edna’s Awakening </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Awakening</dc:title>
  <dc:creator>Christina</dc:creator>
  <cp:lastModifiedBy>Christina Moriconi</cp:lastModifiedBy>
  <cp:revision>7</cp:revision>
  <dcterms:created xsi:type="dcterms:W3CDTF">2013-03-03T09:57:19Z</dcterms:created>
  <dcterms:modified xsi:type="dcterms:W3CDTF">2015-02-01T10:12:56Z</dcterms:modified>
</cp:coreProperties>
</file>