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78" r:id="rId3"/>
    <p:sldId id="279" r:id="rId4"/>
    <p:sldId id="257" r:id="rId5"/>
    <p:sldId id="260" r:id="rId6"/>
    <p:sldId id="258" r:id="rId7"/>
    <p:sldId id="259" r:id="rId8"/>
    <p:sldId id="261" r:id="rId9"/>
    <p:sldId id="262" r:id="rId10"/>
    <p:sldId id="263" r:id="rId11"/>
    <p:sldId id="264" r:id="rId12"/>
    <p:sldId id="265" r:id="rId13"/>
    <p:sldId id="266" r:id="rId14"/>
    <p:sldId id="267" r:id="rId15"/>
    <p:sldId id="269" r:id="rId16"/>
    <p:sldId id="268" r:id="rId17"/>
    <p:sldId id="277"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352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141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3318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60902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1487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0397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4917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6120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80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2647F38-B617-4D2F-AE0A-013F0C4D2C57}" type="datetimeFigureOut">
              <a:rPr lang="en-US" smtClean="0"/>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02693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352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83888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3997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89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5163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018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949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9/1/2014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089615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MLK Jr. and Malcolm X</a:t>
            </a:r>
            <a:endParaRPr lang="en-US" dirty="0"/>
          </a:p>
        </p:txBody>
      </p:sp>
      <p:sp>
        <p:nvSpPr>
          <p:cNvPr id="3" name="Subtitle 2"/>
          <p:cNvSpPr>
            <a:spLocks noGrp="1"/>
          </p:cNvSpPr>
          <p:nvPr>
            <p:ph type="subTitle" idx="1"/>
          </p:nvPr>
        </p:nvSpPr>
        <p:spPr/>
        <p:txBody>
          <a:bodyPr/>
          <a:lstStyle/>
          <a:p>
            <a:r>
              <a:rPr lang="en-US" dirty="0" smtClean="0"/>
              <a:t>Lessons in Making Speeches</a:t>
            </a:r>
            <a:endParaRPr lang="en-US" dirty="0"/>
          </a:p>
        </p:txBody>
      </p:sp>
    </p:spTree>
    <p:extLst>
      <p:ext uri="{BB962C8B-B14F-4D97-AF65-F5344CB8AC3E}">
        <p14:creationId xmlns:p14="http://schemas.microsoft.com/office/powerpoint/2010/main" val="284396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Two: </a:t>
            </a:r>
            <a:r>
              <a:rPr lang="en-US" dirty="0"/>
              <a:t>Repeat Key “Theme” Words Throughout Your Speech</a:t>
            </a:r>
            <a:endParaRPr lang="en-US" dirty="0"/>
          </a:p>
        </p:txBody>
      </p:sp>
      <p:sp>
        <p:nvSpPr>
          <p:cNvPr id="3" name="Content Placeholder 2"/>
          <p:cNvSpPr>
            <a:spLocks noGrp="1"/>
          </p:cNvSpPr>
          <p:nvPr>
            <p:ph idx="1"/>
          </p:nvPr>
        </p:nvSpPr>
        <p:spPr/>
        <p:txBody>
          <a:bodyPr/>
          <a:lstStyle/>
          <a:p>
            <a:pPr lvl="0"/>
            <a:r>
              <a:rPr lang="en-US" dirty="0"/>
              <a:t>freedom (20 times)</a:t>
            </a:r>
          </a:p>
          <a:p>
            <a:pPr lvl="0"/>
            <a:r>
              <a:rPr lang="en-US" dirty="0"/>
              <a:t>we (30 times), our (17 times), you (8 times)</a:t>
            </a:r>
          </a:p>
          <a:p>
            <a:pPr lvl="0"/>
            <a:r>
              <a:rPr lang="en-US" dirty="0"/>
              <a:t>nation (10 times), </a:t>
            </a:r>
            <a:r>
              <a:rPr lang="en-US" dirty="0" err="1"/>
              <a:t>america</a:t>
            </a:r>
            <a:r>
              <a:rPr lang="en-US" dirty="0"/>
              <a:t> (5 times), </a:t>
            </a:r>
            <a:r>
              <a:rPr lang="en-US" dirty="0" err="1"/>
              <a:t>american</a:t>
            </a:r>
            <a:r>
              <a:rPr lang="en-US" dirty="0"/>
              <a:t> (4 times)</a:t>
            </a:r>
          </a:p>
          <a:p>
            <a:pPr lvl="0"/>
            <a:r>
              <a:rPr lang="en-US" dirty="0"/>
              <a:t>justice (8 times) and injustice (3 times)</a:t>
            </a:r>
          </a:p>
          <a:p>
            <a:pPr lvl="0"/>
            <a:r>
              <a:rPr lang="en-US" dirty="0"/>
              <a:t>dream (11 times)</a:t>
            </a:r>
          </a:p>
          <a:p>
            <a:pPr marL="0" indent="0">
              <a:buNone/>
            </a:pPr>
            <a:endParaRPr lang="en-US" dirty="0"/>
          </a:p>
        </p:txBody>
      </p:sp>
    </p:spTree>
    <p:extLst>
      <p:ext uri="{BB962C8B-B14F-4D97-AF65-F5344CB8AC3E}">
        <p14:creationId xmlns:p14="http://schemas.microsoft.com/office/powerpoint/2010/main" val="400357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Three: Utilize </a:t>
            </a:r>
            <a:r>
              <a:rPr lang="en-US" dirty="0"/>
              <a:t>Appropriate Quotations or </a:t>
            </a:r>
            <a:r>
              <a:rPr lang="en-US" dirty="0" smtClean="0"/>
              <a:t>Allusions</a:t>
            </a:r>
            <a:r>
              <a:rPr lang="en-US" dirty="0"/>
              <a:t/>
            </a:r>
            <a:br>
              <a:rPr lang="en-US" dirty="0"/>
            </a:br>
            <a:endParaRPr lang="en-US" dirty="0"/>
          </a:p>
        </p:txBody>
      </p:sp>
      <p:sp>
        <p:nvSpPr>
          <p:cNvPr id="3" name="Content Placeholder 2"/>
          <p:cNvSpPr>
            <a:spLocks noGrp="1"/>
          </p:cNvSpPr>
          <p:nvPr>
            <p:ph idx="1"/>
          </p:nvPr>
        </p:nvSpPr>
        <p:spPr>
          <a:xfrm>
            <a:off x="540914" y="2240924"/>
            <a:ext cx="10419008" cy="4007475"/>
          </a:xfrm>
        </p:spPr>
        <p:txBody>
          <a:bodyPr>
            <a:normAutofit/>
          </a:bodyPr>
          <a:lstStyle/>
          <a:p>
            <a:pPr marL="0" indent="0">
              <a:buNone/>
            </a:pPr>
            <a:r>
              <a:rPr lang="en-US" dirty="0" smtClean="0"/>
              <a:t>Consider that King is delivering his speech on the Mall in Washington D.C.</a:t>
            </a:r>
          </a:p>
          <a:p>
            <a:r>
              <a:rPr lang="en-US" i="1" dirty="0"/>
              <a:t>“Five score years ago…”</a:t>
            </a:r>
            <a:r>
              <a:rPr lang="en-US" dirty="0"/>
              <a:t> [paragraph 2] refers to Lincoln’s famous Gettysburg Address speech which began </a:t>
            </a:r>
            <a:endParaRPr lang="en-US" dirty="0" smtClean="0"/>
          </a:p>
          <a:p>
            <a:r>
              <a:rPr lang="en-US" dirty="0" smtClean="0"/>
              <a:t>“</a:t>
            </a:r>
            <a:r>
              <a:rPr lang="en-US" i="1" dirty="0"/>
              <a:t>Four score and seven years ago…</a:t>
            </a:r>
            <a:r>
              <a:rPr lang="en-US" dirty="0"/>
              <a:t>” This allusion is particularly poignant given that King was speaking in front of the Lincoln Memorial.</a:t>
            </a:r>
          </a:p>
          <a:p>
            <a:r>
              <a:rPr lang="en-US" dirty="0" smtClean="0"/>
              <a:t>“</a:t>
            </a:r>
            <a:r>
              <a:rPr lang="en-US" i="1" dirty="0"/>
              <a:t>Life, Liberty, and the Pursuit of Happiness</a:t>
            </a:r>
            <a:r>
              <a:rPr lang="en-US" dirty="0"/>
              <a:t>” [and the rest of paragraph 4] is a reference to the United States Declaration of Independence.</a:t>
            </a:r>
          </a:p>
          <a:p>
            <a:pPr marL="0" indent="0">
              <a:buNone/>
            </a:pPr>
            <a:endParaRPr lang="en-US" dirty="0"/>
          </a:p>
        </p:txBody>
      </p:sp>
    </p:spTree>
    <p:extLst>
      <p:ext uri="{BB962C8B-B14F-4D97-AF65-F5344CB8AC3E}">
        <p14:creationId xmlns:p14="http://schemas.microsoft.com/office/powerpoint/2010/main" val="2005131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Three: Biblical Allusions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Numerous Biblical allusions provide the moral basis for King’s arguments and solidify his ethos: </a:t>
            </a:r>
          </a:p>
          <a:p>
            <a:pPr lvl="0"/>
            <a:r>
              <a:rPr lang="en-US" dirty="0"/>
              <a:t>“</a:t>
            </a:r>
            <a:r>
              <a:rPr lang="en-US" i="1" dirty="0"/>
              <a:t>It came as a joyous daybreak to end the long night of their captivity.</a:t>
            </a:r>
            <a:r>
              <a:rPr lang="en-US" dirty="0"/>
              <a:t>” [paragraph 2] alludes to Psalms 30:5 “</a:t>
            </a:r>
            <a:r>
              <a:rPr lang="en-US" i="1" dirty="0"/>
              <a:t>For his anger is but for a moment; his favor is for a lifetime. Weeping may linger for the night, but joy comes with the morning.</a:t>
            </a:r>
            <a:r>
              <a:rPr lang="en-US" dirty="0"/>
              <a:t>“</a:t>
            </a:r>
          </a:p>
          <a:p>
            <a:pPr lvl="0"/>
            <a:r>
              <a:rPr lang="en-US" dirty="0"/>
              <a:t>“</a:t>
            </a:r>
            <a:r>
              <a:rPr lang="en-US" i="1" dirty="0"/>
              <a:t>Let us not seek to satisfy our thirst for freedom by drinking from the cup of bitterness and hatred.</a:t>
            </a:r>
            <a:r>
              <a:rPr lang="en-US" dirty="0"/>
              <a:t>” [paragraph 8] evokes Jeremiah 2:13 “</a:t>
            </a:r>
            <a:r>
              <a:rPr lang="en-US" i="1" dirty="0"/>
              <a:t>for my people have committed two evils: they have forsaken me, the fountain of living water, and dug out cisterns for themselves, cracked cisterns that can hold no water.</a:t>
            </a:r>
            <a:r>
              <a:rPr lang="en-US" dirty="0"/>
              <a:t>“ </a:t>
            </a:r>
          </a:p>
          <a:p>
            <a:pPr lvl="0"/>
            <a:r>
              <a:rPr lang="en-US" i="1" dirty="0"/>
              <a:t>No, no, we are not satisfied, and we will not be satisfied until justice rolls down like waters, and righteousness like a mighty stream.</a:t>
            </a:r>
            <a:r>
              <a:rPr lang="en-US" dirty="0"/>
              <a:t> Amos 5:24 “But let judgment run down as waters, and righteousness as a mighty stream.” </a:t>
            </a:r>
            <a:endParaRPr lang="en-US" dirty="0"/>
          </a:p>
          <a:p>
            <a:pPr lvl="0"/>
            <a:r>
              <a:rPr lang="en-US" i="1" dirty="0" smtClean="0"/>
              <a:t>It </a:t>
            </a:r>
            <a:r>
              <a:rPr lang="en-US" i="1" dirty="0"/>
              <a:t>came as a joyous daybreak to end the long night of their captivity.</a:t>
            </a:r>
            <a:r>
              <a:rPr lang="en-US" dirty="0"/>
              <a:t> Psalm 30:5 “… weeping may endure for a night, but joy cometh in the morning.” </a:t>
            </a:r>
          </a:p>
          <a:p>
            <a:pPr lvl="0"/>
            <a:r>
              <a:rPr lang="en-US" i="1" dirty="0"/>
              <a:t>And when this happens, . . . we will be able to speed up that day when all of God’s children, black men and white men, Jews and Gentiles, Protestants and Catholics, will be able to join hands and sing in the words of the old Negro spiritual:</a:t>
            </a:r>
            <a:r>
              <a:rPr lang="en-US" dirty="0"/>
              <a:t> Galatians 3:28 “There is neither Jew nor Greek, there is neither bond nor free, there is neither male nor female: for ye are all one in Christ Jesus.”</a:t>
            </a:r>
          </a:p>
          <a:p>
            <a:endParaRPr lang="en-US" dirty="0"/>
          </a:p>
        </p:txBody>
      </p:sp>
    </p:spTree>
    <p:extLst>
      <p:ext uri="{BB962C8B-B14F-4D97-AF65-F5344CB8AC3E}">
        <p14:creationId xmlns:p14="http://schemas.microsoft.com/office/powerpoint/2010/main" val="21450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Four: </a:t>
            </a:r>
            <a:r>
              <a:rPr lang="en-US" dirty="0"/>
              <a:t>Use specific examples to “ground” your arguments</a:t>
            </a:r>
            <a:endParaRPr lang="en-US" dirty="0"/>
          </a:p>
        </p:txBody>
      </p:sp>
      <p:sp>
        <p:nvSpPr>
          <p:cNvPr id="3" name="Content Placeholder 2"/>
          <p:cNvSpPr>
            <a:spLocks noGrp="1"/>
          </p:cNvSpPr>
          <p:nvPr>
            <p:ph idx="1"/>
          </p:nvPr>
        </p:nvSpPr>
        <p:spPr>
          <a:xfrm>
            <a:off x="528034" y="2137893"/>
            <a:ext cx="10908405" cy="4365938"/>
          </a:xfrm>
        </p:spPr>
        <p:txBody>
          <a:bodyPr>
            <a:normAutofit fontScale="85000" lnSpcReduction="20000"/>
          </a:bodyPr>
          <a:lstStyle/>
          <a:p>
            <a:r>
              <a:rPr lang="en-US" dirty="0"/>
              <a:t>One way that Martin Luther King Jr. accomplishes this is to make numerous geographic references throughout the speech:</a:t>
            </a:r>
          </a:p>
          <a:p>
            <a:pPr lvl="0"/>
            <a:r>
              <a:rPr lang="en-US" dirty="0"/>
              <a:t>Mississippi, New York [paragraph </a:t>
            </a:r>
            <a:r>
              <a:rPr lang="en-US" dirty="0" smtClean="0"/>
              <a:t>13]		Mississippi</a:t>
            </a:r>
            <a:r>
              <a:rPr lang="en-US" dirty="0"/>
              <a:t>, Alabama, South Carolina, Georgia, Louisiana [14]</a:t>
            </a:r>
          </a:p>
          <a:p>
            <a:pPr lvl="0"/>
            <a:r>
              <a:rPr lang="en-US" dirty="0"/>
              <a:t>Georgia [</a:t>
            </a:r>
            <a:r>
              <a:rPr lang="en-US" dirty="0" smtClean="0"/>
              <a:t>18]	Mississippi </a:t>
            </a:r>
            <a:r>
              <a:rPr lang="en-US" dirty="0"/>
              <a:t>[</a:t>
            </a:r>
            <a:r>
              <a:rPr lang="en-US" dirty="0" smtClean="0"/>
              <a:t>19]		Alabama </a:t>
            </a:r>
            <a:r>
              <a:rPr lang="en-US" dirty="0"/>
              <a:t>[22]</a:t>
            </a:r>
          </a:p>
          <a:p>
            <a:pPr lvl="0"/>
            <a:r>
              <a:rPr lang="en-US" dirty="0"/>
              <a:t>New Hampshire [32], New York [33], Pennsylvania [34], Colorado [35], California [36], Georgia [37], Tennessee [38], Mississippi [39]</a:t>
            </a:r>
          </a:p>
          <a:p>
            <a:pPr marL="0" indent="0">
              <a:buNone/>
            </a:pPr>
            <a:r>
              <a:rPr lang="en-US" dirty="0"/>
              <a:t>Note that Mississippi is mentioned on four separate occasions. This is not accidental; mentioning Mississippi would evoke some of the strongest emotions and images for his audience.</a:t>
            </a:r>
          </a:p>
          <a:p>
            <a:pPr marL="0" indent="0">
              <a:buNone/>
            </a:pPr>
            <a:r>
              <a:rPr lang="en-US" dirty="0"/>
              <a:t>Additionally, King uses relatively generic geographic references to make his message more inclusive:</a:t>
            </a:r>
          </a:p>
          <a:p>
            <a:pPr lvl="0"/>
            <a:r>
              <a:rPr lang="en-US" i="1" dirty="0"/>
              <a:t>“slums and ghettos of our northern cities”</a:t>
            </a:r>
            <a:r>
              <a:rPr lang="en-US" dirty="0"/>
              <a:t> [paragraph 14]</a:t>
            </a:r>
          </a:p>
          <a:p>
            <a:pPr lvl="0"/>
            <a:r>
              <a:rPr lang="en-US" i="1" dirty="0"/>
              <a:t>“the South”</a:t>
            </a:r>
            <a:r>
              <a:rPr lang="en-US" dirty="0"/>
              <a:t> [25]</a:t>
            </a:r>
          </a:p>
          <a:p>
            <a:pPr lvl="0"/>
            <a:r>
              <a:rPr lang="en-US" i="1" dirty="0"/>
              <a:t>“From every mountainside”</a:t>
            </a:r>
            <a:r>
              <a:rPr lang="en-US" dirty="0"/>
              <a:t> [40]</a:t>
            </a:r>
          </a:p>
          <a:p>
            <a:pPr lvl="0"/>
            <a:r>
              <a:rPr lang="en-US" i="1" dirty="0"/>
              <a:t>“from every village and every hamlet”</a:t>
            </a:r>
            <a:r>
              <a:rPr lang="en-US" dirty="0"/>
              <a:t> [41]</a:t>
            </a:r>
          </a:p>
          <a:p>
            <a:endParaRPr lang="en-US" dirty="0"/>
          </a:p>
        </p:txBody>
      </p:sp>
    </p:spTree>
    <p:extLst>
      <p:ext uri="{BB962C8B-B14F-4D97-AF65-F5344CB8AC3E}">
        <p14:creationId xmlns:p14="http://schemas.microsoft.com/office/powerpoint/2010/main" val="3273022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Five: Use </a:t>
            </a:r>
            <a:r>
              <a:rPr lang="en-US" dirty="0"/>
              <a:t>Metaphors to Highlight Contrasting Concepts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For example, to contrast segregation with racial justice, King evokes the contrasting metaphors of dark and desolate valley (of segregation) and sunlit path (of racial justice.)</a:t>
            </a:r>
          </a:p>
          <a:p>
            <a:pPr lvl="0"/>
            <a:r>
              <a:rPr lang="en-US" i="1" dirty="0"/>
              <a:t>“joyous </a:t>
            </a:r>
            <a:r>
              <a:rPr lang="en-US" b="1" i="1" dirty="0"/>
              <a:t>daybreak</a:t>
            </a:r>
            <a:r>
              <a:rPr lang="en-US" i="1" dirty="0"/>
              <a:t> to end the </a:t>
            </a:r>
            <a:r>
              <a:rPr lang="en-US" b="1" i="1" dirty="0"/>
              <a:t>long night</a:t>
            </a:r>
            <a:r>
              <a:rPr lang="en-US" i="1" dirty="0"/>
              <a:t> of their captivity”</a:t>
            </a:r>
            <a:r>
              <a:rPr lang="en-US" dirty="0"/>
              <a:t> [paragraph 2]</a:t>
            </a:r>
          </a:p>
          <a:p>
            <a:pPr lvl="0"/>
            <a:r>
              <a:rPr lang="en-US" i="1" dirty="0"/>
              <a:t>“the Negro lives on a </a:t>
            </a:r>
            <a:r>
              <a:rPr lang="en-US" b="1" i="1" dirty="0"/>
              <a:t>lonely island</a:t>
            </a:r>
            <a:r>
              <a:rPr lang="en-US" i="1" dirty="0"/>
              <a:t> of poverty in the midst of a </a:t>
            </a:r>
            <a:r>
              <a:rPr lang="en-US" b="1" i="1" dirty="0"/>
              <a:t>vast ocean</a:t>
            </a:r>
            <a:r>
              <a:rPr lang="en-US" i="1" dirty="0"/>
              <a:t> of material prosperity”</a:t>
            </a:r>
            <a:r>
              <a:rPr lang="en-US" dirty="0"/>
              <a:t> [3]</a:t>
            </a:r>
          </a:p>
          <a:p>
            <a:pPr lvl="0"/>
            <a:r>
              <a:rPr lang="en-US" i="1" dirty="0"/>
              <a:t>“rise from the </a:t>
            </a:r>
            <a:r>
              <a:rPr lang="en-US" b="1" i="1" dirty="0"/>
              <a:t>dark and desolate valley</a:t>
            </a:r>
            <a:r>
              <a:rPr lang="en-US" i="1" dirty="0"/>
              <a:t> of segregation to the </a:t>
            </a:r>
            <a:r>
              <a:rPr lang="en-US" b="1" i="1" dirty="0"/>
              <a:t>sunlit path</a:t>
            </a:r>
            <a:r>
              <a:rPr lang="en-US" i="1" dirty="0"/>
              <a:t> of racial justice” </a:t>
            </a:r>
            <a:r>
              <a:rPr lang="en-US" dirty="0"/>
              <a:t>[6]</a:t>
            </a:r>
          </a:p>
          <a:p>
            <a:pPr lvl="0"/>
            <a:r>
              <a:rPr lang="en-US" i="1" dirty="0"/>
              <a:t>“This </a:t>
            </a:r>
            <a:r>
              <a:rPr lang="en-US" b="1" i="1" dirty="0"/>
              <a:t>sweltering summer</a:t>
            </a:r>
            <a:r>
              <a:rPr lang="en-US" i="1" dirty="0"/>
              <a:t> of the Negro’s legitimate discontent will not pass until there is an </a:t>
            </a:r>
            <a:r>
              <a:rPr lang="en-US" b="1" i="1" dirty="0"/>
              <a:t>invigorating    autumn</a:t>
            </a:r>
            <a:r>
              <a:rPr lang="en-US" i="1" dirty="0"/>
              <a:t> of freedom and equality.” </a:t>
            </a:r>
            <a:r>
              <a:rPr lang="en-US" dirty="0"/>
              <a:t>[7]</a:t>
            </a:r>
          </a:p>
          <a:p>
            <a:pPr lvl="0"/>
            <a:r>
              <a:rPr lang="en-US" i="1" dirty="0"/>
              <a:t>“sweltering with the </a:t>
            </a:r>
            <a:r>
              <a:rPr lang="en-US" b="1" i="1" dirty="0"/>
              <a:t>heat</a:t>
            </a:r>
            <a:r>
              <a:rPr lang="en-US" i="1" dirty="0"/>
              <a:t> of oppression, will be transformed into an </a:t>
            </a:r>
            <a:r>
              <a:rPr lang="en-US" b="1" i="1" dirty="0"/>
              <a:t>oasis</a:t>
            </a:r>
            <a:r>
              <a:rPr lang="en-US" i="1" dirty="0"/>
              <a:t> of freedom and justice.”</a:t>
            </a:r>
            <a:r>
              <a:rPr lang="en-US" dirty="0"/>
              <a:t> [19]</a:t>
            </a:r>
          </a:p>
          <a:p>
            <a:pPr marL="0" indent="0">
              <a:buNone/>
            </a:pPr>
            <a:endParaRPr lang="en-US" dirty="0" smtClean="0"/>
          </a:p>
          <a:p>
            <a:pPr marL="0" indent="0">
              <a:buNone/>
            </a:pPr>
            <a:r>
              <a:rPr lang="en-US" dirty="0" smtClean="0"/>
              <a:t>Consider also the extended analogy of the check and the banking terminology that is used to build the analogy</a:t>
            </a:r>
            <a:r>
              <a:rPr lang="en-US" dirty="0"/>
              <a:t> </a:t>
            </a:r>
          </a:p>
          <a:p>
            <a:endParaRPr lang="en-US" dirty="0"/>
          </a:p>
        </p:txBody>
      </p:sp>
    </p:spTree>
    <p:extLst>
      <p:ext uri="{BB962C8B-B14F-4D97-AF65-F5344CB8AC3E}">
        <p14:creationId xmlns:p14="http://schemas.microsoft.com/office/powerpoint/2010/main" val="1125925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from Birmingham Religious Leaders</a:t>
            </a:r>
            <a:endParaRPr lang="en-US" dirty="0"/>
          </a:p>
        </p:txBody>
      </p:sp>
      <p:sp>
        <p:nvSpPr>
          <p:cNvPr id="3" name="Content Placeholder 2"/>
          <p:cNvSpPr>
            <a:spLocks noGrp="1"/>
          </p:cNvSpPr>
          <p:nvPr>
            <p:ph idx="1"/>
          </p:nvPr>
        </p:nvSpPr>
        <p:spPr/>
        <p:txBody>
          <a:bodyPr/>
          <a:lstStyle/>
          <a:p>
            <a:r>
              <a:rPr lang="en-US" dirty="0" smtClean="0"/>
              <a:t>What are their claims against King’s involvement?</a:t>
            </a:r>
          </a:p>
          <a:p>
            <a:r>
              <a:rPr lang="en-US" dirty="0" smtClean="0"/>
              <a:t>How do they characterize the local government, police and community leaders?</a:t>
            </a:r>
          </a:p>
          <a:p>
            <a:r>
              <a:rPr lang="en-US" dirty="0" smtClean="0"/>
              <a:t>How is their religious professions serve their letter to King Jr.?</a:t>
            </a:r>
            <a:endParaRPr lang="en-US" dirty="0"/>
          </a:p>
        </p:txBody>
      </p:sp>
    </p:spTree>
    <p:extLst>
      <p:ext uri="{BB962C8B-B14F-4D97-AF65-F5344CB8AC3E}">
        <p14:creationId xmlns:p14="http://schemas.microsoft.com/office/powerpoint/2010/main" val="27776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 Letter from Birmingham Jail</a:t>
            </a:r>
            <a:endParaRPr lang="en-US" dirty="0"/>
          </a:p>
        </p:txBody>
      </p:sp>
      <p:sp>
        <p:nvSpPr>
          <p:cNvPr id="3" name="Content Placeholder 2"/>
          <p:cNvSpPr>
            <a:spLocks noGrp="1"/>
          </p:cNvSpPr>
          <p:nvPr>
            <p:ph idx="1"/>
          </p:nvPr>
        </p:nvSpPr>
        <p:spPr>
          <a:xfrm>
            <a:off x="476518" y="2052918"/>
            <a:ext cx="10740981" cy="4195481"/>
          </a:xfrm>
        </p:spPr>
        <p:txBody>
          <a:bodyPr>
            <a:normAutofit lnSpcReduction="10000"/>
          </a:bodyPr>
          <a:lstStyle/>
          <a:p>
            <a:r>
              <a:rPr lang="en-US" dirty="0"/>
              <a:t>Does King consider himself an “outsider” by staging a civil rights protest in Birmingham? List three reasons he gives in response to this criticism. 	</a:t>
            </a:r>
          </a:p>
          <a:p>
            <a:r>
              <a:rPr lang="en-US" dirty="0"/>
              <a:t>Explain the four-step process King outlines for their nonviolent campaign. 	</a:t>
            </a:r>
          </a:p>
          <a:p>
            <a:r>
              <a:rPr lang="en-US" dirty="0"/>
              <a:t>Does King recognize the danger of breaking laws in order to change them? How does he connect the means of civil disobedience with its aim in order to justify this form of nonviolent resistance? 	</a:t>
            </a:r>
            <a:endParaRPr lang="en-US" dirty="0" smtClean="0"/>
          </a:p>
          <a:p>
            <a:r>
              <a:rPr lang="en-US" dirty="0"/>
              <a:t>Does King think the tension stirred up by his protest movement helps or hinders social and political reform? 	</a:t>
            </a:r>
          </a:p>
          <a:p>
            <a:r>
              <a:rPr lang="en-US" dirty="0"/>
              <a:t>How does King respond to the charge that he is an extremist? Whom does he identify as the real extremists? 	</a:t>
            </a:r>
          </a:p>
          <a:p>
            <a:r>
              <a:rPr lang="en-US" dirty="0"/>
              <a:t>Why is King hopeful about the prospects for equal rights for black Americans? Give specific examples and reasons he mentions to support your answer. 	</a:t>
            </a:r>
          </a:p>
          <a:p>
            <a:endParaRPr lang="en-US" dirty="0"/>
          </a:p>
          <a:p>
            <a:endParaRPr lang="en-US" dirty="0"/>
          </a:p>
        </p:txBody>
      </p:sp>
    </p:spTree>
    <p:extLst>
      <p:ext uri="{BB962C8B-B14F-4D97-AF65-F5344CB8AC3E}">
        <p14:creationId xmlns:p14="http://schemas.microsoft.com/office/powerpoint/2010/main" val="1604825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Malcolm X: Biography</a:t>
            </a:r>
            <a:endParaRPr lang="en-US" dirty="0"/>
          </a:p>
        </p:txBody>
      </p:sp>
      <p:sp>
        <p:nvSpPr>
          <p:cNvPr id="3" name="Content Placeholder 2"/>
          <p:cNvSpPr>
            <a:spLocks noGrp="1"/>
          </p:cNvSpPr>
          <p:nvPr>
            <p:ph idx="1"/>
          </p:nvPr>
        </p:nvSpPr>
        <p:spPr>
          <a:xfrm>
            <a:off x="785612" y="2052918"/>
            <a:ext cx="9800822" cy="4195481"/>
          </a:xfrm>
        </p:spPr>
        <p:txBody>
          <a:bodyPr>
            <a:normAutofit lnSpcReduction="10000"/>
          </a:bodyPr>
          <a:lstStyle/>
          <a:p>
            <a:r>
              <a:rPr lang="en-US" dirty="0"/>
              <a:t>Malcolm X had an array of many different viewpoints in his lifetime. From the young boy he started out as, to the grown man he came to be, his point of views were always in stark contrast to the more “accepted” ideologies at the time. </a:t>
            </a:r>
            <a:endParaRPr lang="en-US" dirty="0" smtClean="0"/>
          </a:p>
          <a:p>
            <a:r>
              <a:rPr lang="en-US" dirty="0"/>
              <a:t>Malcolm X reached his greatest level of leadership in the 1960's. He was the ideological leader for Black radicalism: Black religion </a:t>
            </a:r>
            <a:r>
              <a:rPr lang="en-US" i="1" dirty="0"/>
              <a:t>(spirituality </a:t>
            </a:r>
            <a:r>
              <a:rPr lang="en-US" dirty="0"/>
              <a:t>and </a:t>
            </a:r>
            <a:r>
              <a:rPr lang="en-US" i="1" dirty="0"/>
              <a:t>morality), </a:t>
            </a:r>
            <a:r>
              <a:rPr lang="en-US" dirty="0"/>
              <a:t>Black nationalism </a:t>
            </a:r>
            <a:r>
              <a:rPr lang="en-US" i="1" dirty="0"/>
              <a:t>(institution building </a:t>
            </a:r>
            <a:r>
              <a:rPr lang="en-US" dirty="0"/>
              <a:t>and </a:t>
            </a:r>
            <a:r>
              <a:rPr lang="en-US" i="1" dirty="0"/>
              <a:t>collective action), </a:t>
            </a:r>
            <a:r>
              <a:rPr lang="en-US" dirty="0" err="1"/>
              <a:t>Panafricanism</a:t>
            </a:r>
            <a:r>
              <a:rPr lang="en-US" dirty="0"/>
              <a:t> </a:t>
            </a:r>
            <a:r>
              <a:rPr lang="en-US" i="1" dirty="0"/>
              <a:t>(identity </a:t>
            </a:r>
            <a:r>
              <a:rPr lang="en-US" dirty="0"/>
              <a:t>and </a:t>
            </a:r>
            <a:r>
              <a:rPr lang="en-US" i="1" dirty="0"/>
              <a:t>internationalism)</a:t>
            </a:r>
            <a:r>
              <a:rPr lang="en-US" dirty="0"/>
              <a:t>, and Socialism </a:t>
            </a:r>
            <a:r>
              <a:rPr lang="en-US" i="1" dirty="0"/>
              <a:t>(freedom/justice/ equality </a:t>
            </a:r>
            <a:r>
              <a:rPr lang="en-US" dirty="0"/>
              <a:t>and </a:t>
            </a:r>
            <a:r>
              <a:rPr lang="en-US" i="1" dirty="0"/>
              <a:t>anti-imperialism</a:t>
            </a:r>
            <a:r>
              <a:rPr lang="en-US" i="1" dirty="0" smtClean="0"/>
              <a:t>).</a:t>
            </a:r>
            <a:endParaRPr lang="en-US" dirty="0" smtClean="0"/>
          </a:p>
          <a:p>
            <a:r>
              <a:rPr lang="en-US" dirty="0" smtClean="0"/>
              <a:t>Even </a:t>
            </a:r>
            <a:r>
              <a:rPr lang="en-US" dirty="0"/>
              <a:t>as Malcolm X’s own ideologies began to change over time, specifically after his break from Elijah Muhammad and the Nation of Islam, and after his break; it is quite simple to see that Malcolm X himself was a self-taught scholar who was always searching for the right way, among wrong ways, to do things. </a:t>
            </a:r>
            <a:endParaRPr lang="en-US" dirty="0"/>
          </a:p>
        </p:txBody>
      </p:sp>
    </p:spTree>
    <p:extLst>
      <p:ext uri="{BB962C8B-B14F-4D97-AF65-F5344CB8AC3E}">
        <p14:creationId xmlns:p14="http://schemas.microsoft.com/office/powerpoint/2010/main" val="352050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Malcolm X: Message to the Grassroots</a:t>
            </a:r>
            <a:endParaRPr lang="en-US" dirty="0"/>
          </a:p>
        </p:txBody>
      </p:sp>
      <p:sp>
        <p:nvSpPr>
          <p:cNvPr id="3" name="Content Placeholder 2"/>
          <p:cNvSpPr>
            <a:spLocks noGrp="1"/>
          </p:cNvSpPr>
          <p:nvPr>
            <p:ph idx="1"/>
          </p:nvPr>
        </p:nvSpPr>
        <p:spPr/>
        <p:txBody>
          <a:bodyPr/>
          <a:lstStyle/>
          <a:p>
            <a:r>
              <a:rPr lang="en-US" dirty="0"/>
              <a:t>What does Malcolm X think the goal of any revolution should be? 	</a:t>
            </a:r>
          </a:p>
          <a:p>
            <a:r>
              <a:rPr lang="en-US" dirty="0"/>
              <a:t>How does Malcolm X justify violence as a means for black Americans to improve themselves? 	</a:t>
            </a:r>
          </a:p>
          <a:p>
            <a:r>
              <a:rPr lang="en-US" dirty="0"/>
              <a:t>According to Malcolm X, what is the difference between a “Negro” revolution and a “black” revolution? 	</a:t>
            </a:r>
          </a:p>
          <a:p>
            <a:r>
              <a:rPr lang="en-US" dirty="0"/>
              <a:t>According to Malcolm X, what are “Uncle Toms” and how do they slow progress for blacks in America? 	</a:t>
            </a:r>
          </a:p>
          <a:p>
            <a:endParaRPr lang="en-US" dirty="0"/>
          </a:p>
        </p:txBody>
      </p:sp>
    </p:spTree>
    <p:extLst>
      <p:ext uri="{BB962C8B-B14F-4D97-AF65-F5344CB8AC3E}">
        <p14:creationId xmlns:p14="http://schemas.microsoft.com/office/powerpoint/2010/main" val="167212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Logical Fallacies and Rhetorical Strategies</a:t>
            </a:r>
            <a:endParaRPr lang="en-US" dirty="0"/>
          </a:p>
        </p:txBody>
      </p:sp>
      <p:sp>
        <p:nvSpPr>
          <p:cNvPr id="3" name="Content Placeholder 2"/>
          <p:cNvSpPr>
            <a:spLocks noGrp="1"/>
          </p:cNvSpPr>
          <p:nvPr>
            <p:ph idx="1"/>
          </p:nvPr>
        </p:nvSpPr>
        <p:spPr/>
        <p:txBody>
          <a:bodyPr/>
          <a:lstStyle/>
          <a:p>
            <a:pPr marL="0" indent="0">
              <a:buNone/>
            </a:pPr>
            <a:r>
              <a:rPr lang="en-US" u="sng" dirty="0"/>
              <a:t>Paragraph 1</a:t>
            </a:r>
            <a:endParaRPr lang="en-US" dirty="0"/>
          </a:p>
          <a:p>
            <a:pPr marL="0" indent="0">
              <a:buNone/>
            </a:pPr>
            <a:endParaRPr lang="en-US" dirty="0"/>
          </a:p>
          <a:p>
            <a:r>
              <a:rPr lang="en-US" dirty="0"/>
              <a:t>False Dichotomy (creates Only two extremes): White and </a:t>
            </a:r>
            <a:r>
              <a:rPr lang="en-US" dirty="0" smtClean="0"/>
              <a:t>Non-White</a:t>
            </a:r>
          </a:p>
          <a:p>
            <a:pPr marL="0" indent="0">
              <a:buNone/>
            </a:pPr>
            <a:r>
              <a:rPr lang="en-US" dirty="0"/>
              <a:t> </a:t>
            </a:r>
          </a:p>
          <a:p>
            <a:r>
              <a:rPr lang="en-US" dirty="0"/>
              <a:t>Diction (Word Choice): And during the few moments that we have left, we want to have just an off-the-cuff chat between you and me -- us.</a:t>
            </a:r>
          </a:p>
          <a:p>
            <a:r>
              <a:rPr lang="en-US" dirty="0" smtClean="0"/>
              <a:t>Amplification </a:t>
            </a:r>
            <a:r>
              <a:rPr lang="en-US" dirty="0"/>
              <a:t>(repeating a word, adding more information): “problem”</a:t>
            </a:r>
          </a:p>
          <a:p>
            <a:endParaRPr lang="en-US" dirty="0"/>
          </a:p>
        </p:txBody>
      </p:sp>
    </p:spTree>
    <p:extLst>
      <p:ext uri="{BB962C8B-B14F-4D97-AF65-F5344CB8AC3E}">
        <p14:creationId xmlns:p14="http://schemas.microsoft.com/office/powerpoint/2010/main" val="18831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Synthesis Essay Prompt: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Using documents from both King Jr. and Malcolm X, discuss how they persuade their audiences to their goals and how their use of rhetoric reinforces their message and appeals to their audience.</a:t>
            </a:r>
          </a:p>
          <a:p>
            <a:pPr marL="0" indent="0">
              <a:buNone/>
            </a:pPr>
            <a:endParaRPr lang="en-US" dirty="0" smtClean="0"/>
          </a:p>
          <a:p>
            <a:pPr marL="0" indent="0">
              <a:buNone/>
            </a:pPr>
            <a:r>
              <a:rPr lang="en-US" dirty="0" smtClean="0"/>
              <a:t>Brainstorm 3 potential points that you can </a:t>
            </a:r>
          </a:p>
          <a:p>
            <a:r>
              <a:rPr lang="en-US" dirty="0" smtClean="0"/>
              <a:t>Discuss the differing goals </a:t>
            </a:r>
            <a:r>
              <a:rPr lang="en-US" dirty="0"/>
              <a:t>of the competing leaders</a:t>
            </a:r>
          </a:p>
          <a:p>
            <a:pPr marL="0" indent="0">
              <a:buNone/>
            </a:pPr>
            <a:endParaRPr lang="en-US" dirty="0" smtClean="0"/>
          </a:p>
          <a:p>
            <a:r>
              <a:rPr lang="en-US" dirty="0" smtClean="0"/>
              <a:t>Examine specific themes/concepts/calls to action</a:t>
            </a:r>
          </a:p>
          <a:p>
            <a:pPr marL="0" indent="0">
              <a:buNone/>
            </a:pPr>
            <a:endParaRPr lang="en-US" dirty="0" smtClean="0"/>
          </a:p>
          <a:p>
            <a:r>
              <a:rPr lang="en-US" dirty="0"/>
              <a:t>Identify multiple examples of support from multiple sources (preparing to weave the writer’s points)</a:t>
            </a:r>
          </a:p>
          <a:p>
            <a:pPr marL="0" indent="0">
              <a:buNone/>
            </a:pPr>
            <a:endParaRPr lang="en-US" dirty="0"/>
          </a:p>
        </p:txBody>
      </p:sp>
    </p:spTree>
    <p:extLst>
      <p:ext uri="{BB962C8B-B14F-4D97-AF65-F5344CB8AC3E}">
        <p14:creationId xmlns:p14="http://schemas.microsoft.com/office/powerpoint/2010/main" val="95839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Paragraphs 2, 3, 4</a:t>
            </a:r>
            <a:endParaRPr lang="en-US" dirty="0"/>
          </a:p>
        </p:txBody>
      </p:sp>
      <p:sp>
        <p:nvSpPr>
          <p:cNvPr id="3" name="Content Placeholder 2"/>
          <p:cNvSpPr>
            <a:spLocks noGrp="1"/>
          </p:cNvSpPr>
          <p:nvPr>
            <p:ph idx="1"/>
          </p:nvPr>
        </p:nvSpPr>
        <p:spPr>
          <a:xfrm>
            <a:off x="360608" y="2052918"/>
            <a:ext cx="11037195" cy="4195481"/>
          </a:xfrm>
        </p:spPr>
        <p:txBody>
          <a:bodyPr>
            <a:normAutofit fontScale="92500" lnSpcReduction="20000"/>
          </a:bodyPr>
          <a:lstStyle/>
          <a:p>
            <a:r>
              <a:rPr lang="en-US" dirty="0"/>
              <a:t>Bandwagon Appeal (Building an US—everyone is doing it): What you and I need to do is learn to forget our differences. When we come together, we don't come together as Baptists or Methodists</a:t>
            </a:r>
          </a:p>
          <a:p>
            <a:r>
              <a:rPr lang="en-US" dirty="0"/>
              <a:t> </a:t>
            </a:r>
            <a:r>
              <a:rPr lang="en-US" dirty="0" smtClean="0"/>
              <a:t>Anaphora </a:t>
            </a:r>
            <a:r>
              <a:rPr lang="en-US" dirty="0"/>
              <a:t>(Repetition of beginning of sentence): You don't catch hell 'cause you're </a:t>
            </a:r>
            <a:r>
              <a:rPr lang="en-US" dirty="0" smtClean="0"/>
              <a:t>a</a:t>
            </a:r>
            <a:endParaRPr lang="en-US" dirty="0"/>
          </a:p>
          <a:p>
            <a:r>
              <a:rPr lang="en-US" dirty="0"/>
              <a:t>Enumeration (detailing parts, causes, effects): “So we are all black people, so-called Negroes, second-class citizens, ex-slaves.”/ “You came here on a slave ship -- in chains, like a horse, or a cow, or a chicken</a:t>
            </a:r>
            <a:r>
              <a:rPr lang="en-US" dirty="0" smtClean="0"/>
              <a:t>.”</a:t>
            </a:r>
            <a:endParaRPr lang="en-US" dirty="0"/>
          </a:p>
          <a:p>
            <a:r>
              <a:rPr lang="en-US" dirty="0" err="1"/>
              <a:t>Hypophora</a:t>
            </a:r>
            <a:r>
              <a:rPr lang="en-US" dirty="0"/>
              <a:t> (asking a question in order to answer it): But what else are you? You are ex-slaves. You didn't come here on the "Mayflower." You came here on a slave </a:t>
            </a:r>
            <a:r>
              <a:rPr lang="en-US" dirty="0" smtClean="0"/>
              <a:t>ship</a:t>
            </a:r>
            <a:endParaRPr lang="en-US" dirty="0"/>
          </a:p>
          <a:p>
            <a:r>
              <a:rPr lang="en-US" dirty="0"/>
              <a:t>Allusion (reference to history, literature, etc.): Mayflower, Pilgrims, Founding </a:t>
            </a:r>
            <a:r>
              <a:rPr lang="en-US" dirty="0" smtClean="0"/>
              <a:t>Fathers</a:t>
            </a:r>
            <a:endParaRPr lang="en-US" dirty="0"/>
          </a:p>
          <a:p>
            <a:r>
              <a:rPr lang="en-US" dirty="0"/>
              <a:t>Amplification: “common</a:t>
            </a:r>
            <a:r>
              <a:rPr lang="en-US" dirty="0" smtClean="0"/>
              <a:t>”</a:t>
            </a:r>
            <a:endParaRPr lang="en-US" dirty="0"/>
          </a:p>
          <a:p>
            <a:r>
              <a:rPr lang="en-US" dirty="0"/>
              <a:t>Overgeneralization: the white man. He's an enemy to all of us. I know some of you all think that some of them aren't enemies. Time will tell.</a:t>
            </a:r>
          </a:p>
          <a:p>
            <a:endParaRPr lang="en-US" dirty="0"/>
          </a:p>
        </p:txBody>
      </p:sp>
    </p:spTree>
    <p:extLst>
      <p:ext uri="{BB962C8B-B14F-4D97-AF65-F5344CB8AC3E}">
        <p14:creationId xmlns:p14="http://schemas.microsoft.com/office/powerpoint/2010/main" val="87603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Paragraphs 5, 6, 7</a:t>
            </a:r>
            <a:endParaRPr lang="en-US" dirty="0"/>
          </a:p>
        </p:txBody>
      </p:sp>
      <p:sp>
        <p:nvSpPr>
          <p:cNvPr id="3" name="Content Placeholder 2"/>
          <p:cNvSpPr>
            <a:spLocks noGrp="1"/>
          </p:cNvSpPr>
          <p:nvPr>
            <p:ph idx="1"/>
          </p:nvPr>
        </p:nvSpPr>
        <p:spPr>
          <a:xfrm>
            <a:off x="489398" y="2052918"/>
            <a:ext cx="10071278" cy="4195481"/>
          </a:xfrm>
        </p:spPr>
        <p:txBody>
          <a:bodyPr>
            <a:normAutofit/>
          </a:bodyPr>
          <a:lstStyle/>
          <a:p>
            <a:r>
              <a:rPr lang="en-US" dirty="0"/>
              <a:t>Allusion: Bandung Conference</a:t>
            </a:r>
          </a:p>
          <a:p>
            <a:r>
              <a:rPr lang="en-US" dirty="0" smtClean="0"/>
              <a:t>Anaphora</a:t>
            </a:r>
            <a:r>
              <a:rPr lang="en-US" dirty="0"/>
              <a:t>: Some of them </a:t>
            </a:r>
            <a:r>
              <a:rPr lang="en-US" dirty="0" smtClean="0"/>
              <a:t>were</a:t>
            </a:r>
            <a:endParaRPr lang="en-US" dirty="0"/>
          </a:p>
          <a:p>
            <a:r>
              <a:rPr lang="en-US" dirty="0"/>
              <a:t>Parallelism: was being colonized by/ didn't have nuclear weapons; they didn't have jet planes; they didn't have all of the heavy armaments that the white man has. But they had unity.</a:t>
            </a:r>
          </a:p>
          <a:p>
            <a:pPr marL="0" indent="0">
              <a:buNone/>
            </a:pPr>
            <a:endParaRPr lang="en-US" dirty="0"/>
          </a:p>
          <a:p>
            <a:r>
              <a:rPr lang="en-US" dirty="0"/>
              <a:t>Hasty Generalization (leads you to a conclusion by providing insufficient evidence): Once they excluded the white man, they found that they could get together. Once they kept him out, everybody else fell right in and fell in line</a:t>
            </a:r>
            <a:endParaRPr lang="en-US" dirty="0"/>
          </a:p>
        </p:txBody>
      </p:sp>
    </p:spTree>
    <p:extLst>
      <p:ext uri="{BB962C8B-B14F-4D97-AF65-F5344CB8AC3E}">
        <p14:creationId xmlns:p14="http://schemas.microsoft.com/office/powerpoint/2010/main" val="2143358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8</a:t>
            </a:r>
            <a:endParaRPr lang="en-US" dirty="0"/>
          </a:p>
        </p:txBody>
      </p:sp>
      <p:sp>
        <p:nvSpPr>
          <p:cNvPr id="3" name="Content Placeholder 2"/>
          <p:cNvSpPr>
            <a:spLocks noGrp="1"/>
          </p:cNvSpPr>
          <p:nvPr>
            <p:ph idx="1"/>
          </p:nvPr>
        </p:nvSpPr>
        <p:spPr/>
        <p:txBody>
          <a:bodyPr/>
          <a:lstStyle/>
          <a:p>
            <a:r>
              <a:rPr lang="en-US" dirty="0"/>
              <a:t>False Analogy (creating a misleading comparison between two things): Does the comparison between colonization/imperialism in Africa and Asia= same problems in the United States for non-whites.  Solving “black” problems in private= similar to family solving problems</a:t>
            </a:r>
          </a:p>
          <a:p>
            <a:pPr marL="0" indent="0">
              <a:buNone/>
            </a:pPr>
            <a:endParaRPr lang="en-US" dirty="0"/>
          </a:p>
          <a:p>
            <a:r>
              <a:rPr lang="en-US" dirty="0"/>
              <a:t>Amplification: same man</a:t>
            </a:r>
          </a:p>
          <a:p>
            <a:pPr marL="0" indent="0">
              <a:buNone/>
            </a:pPr>
            <a:endParaRPr lang="en-US" dirty="0"/>
          </a:p>
          <a:p>
            <a:r>
              <a:rPr lang="en-US" dirty="0"/>
              <a:t>Ad Hominem (At the man)—attacking an argument by attacking the person: “blue eyes and blond hair and pale skin—same man”</a:t>
            </a:r>
          </a:p>
          <a:p>
            <a:endParaRPr lang="en-US" dirty="0"/>
          </a:p>
        </p:txBody>
      </p:sp>
    </p:spTree>
    <p:extLst>
      <p:ext uri="{BB962C8B-B14F-4D97-AF65-F5344CB8AC3E}">
        <p14:creationId xmlns:p14="http://schemas.microsoft.com/office/powerpoint/2010/main" val="2766835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or the Bullet: Malcolm X</a:t>
            </a:r>
            <a:endParaRPr lang="en-US" dirty="0"/>
          </a:p>
        </p:txBody>
      </p:sp>
      <p:sp>
        <p:nvSpPr>
          <p:cNvPr id="3" name="Content Placeholder 2"/>
          <p:cNvSpPr>
            <a:spLocks noGrp="1"/>
          </p:cNvSpPr>
          <p:nvPr>
            <p:ph idx="1"/>
          </p:nvPr>
        </p:nvSpPr>
        <p:spPr/>
        <p:txBody>
          <a:bodyPr/>
          <a:lstStyle/>
          <a:p>
            <a:pPr marL="0" indent="0">
              <a:buNone/>
            </a:pPr>
            <a:r>
              <a:rPr lang="en-US" dirty="0"/>
              <a:t>Define (as the term is used in the Speech):</a:t>
            </a:r>
          </a:p>
          <a:p>
            <a:pPr lvl="0"/>
            <a:r>
              <a:rPr lang="en-US" dirty="0"/>
              <a:t>Americanism</a:t>
            </a:r>
          </a:p>
          <a:p>
            <a:pPr lvl="0"/>
            <a:r>
              <a:rPr lang="en-US" dirty="0"/>
              <a:t>Black nationalism</a:t>
            </a:r>
          </a:p>
          <a:p>
            <a:pPr lvl="0"/>
            <a:r>
              <a:rPr lang="en-US" dirty="0"/>
              <a:t>The ballot</a:t>
            </a:r>
          </a:p>
          <a:p>
            <a:pPr lvl="0"/>
            <a:r>
              <a:rPr lang="en-US" dirty="0"/>
              <a:t>The bullet</a:t>
            </a:r>
          </a:p>
          <a:p>
            <a:pPr marL="0" indent="0">
              <a:buNone/>
            </a:pPr>
            <a:r>
              <a:rPr lang="en-US" dirty="0"/>
              <a:t> </a:t>
            </a:r>
          </a:p>
          <a:p>
            <a:r>
              <a:rPr lang="en-US" dirty="0"/>
              <a:t>Choose a line from the 3 opening Paragraphs and explain how that line sets a particular TONE for Malcolm X’s speech.</a:t>
            </a:r>
          </a:p>
          <a:p>
            <a:endParaRPr lang="en-US" dirty="0"/>
          </a:p>
        </p:txBody>
      </p:sp>
    </p:spTree>
    <p:extLst>
      <p:ext uri="{BB962C8B-B14F-4D97-AF65-F5344CB8AC3E}">
        <p14:creationId xmlns:p14="http://schemas.microsoft.com/office/powerpoint/2010/main" val="2628968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or the Bullet: Argumentation</a:t>
            </a:r>
            <a:endParaRPr lang="en-US" dirty="0"/>
          </a:p>
        </p:txBody>
      </p:sp>
      <p:sp>
        <p:nvSpPr>
          <p:cNvPr id="3" name="Content Placeholder 2"/>
          <p:cNvSpPr>
            <a:spLocks noGrp="1"/>
          </p:cNvSpPr>
          <p:nvPr>
            <p:ph idx="1"/>
          </p:nvPr>
        </p:nvSpPr>
        <p:spPr>
          <a:xfrm>
            <a:off x="646111" y="2052918"/>
            <a:ext cx="10442599" cy="4195481"/>
          </a:xfrm>
        </p:spPr>
        <p:txBody>
          <a:bodyPr>
            <a:normAutofit fontScale="85000" lnSpcReduction="20000"/>
          </a:bodyPr>
          <a:lstStyle/>
          <a:p>
            <a:r>
              <a:rPr lang="en-US" dirty="0"/>
              <a:t>Why does X open his speech with a discussion of his religion? (Choose 2 details from the speech which help to explain the connection you see between X’s religious ideas and the struggle for Civil Rights</a:t>
            </a:r>
            <a:r>
              <a:rPr lang="en-US" dirty="0" smtClean="0"/>
              <a:t>)</a:t>
            </a:r>
            <a:endParaRPr lang="en-US" dirty="0"/>
          </a:p>
          <a:p>
            <a:r>
              <a:rPr lang="en-US" dirty="0"/>
              <a:t>Malcolm uses anaphora.  Explain what the function of his use of this device is in the section of the speech</a:t>
            </a:r>
            <a:r>
              <a:rPr lang="en-US" dirty="0" smtClean="0"/>
              <a:t>.</a:t>
            </a:r>
            <a:endParaRPr lang="en-US" dirty="0"/>
          </a:p>
          <a:p>
            <a:r>
              <a:rPr lang="en-US" dirty="0" smtClean="0"/>
              <a:t>Identify </a:t>
            </a:r>
            <a:r>
              <a:rPr lang="en-US" dirty="0"/>
              <a:t>a rhetorical strategy used by Malcolm X and explain its connection to his overall </a:t>
            </a:r>
            <a:r>
              <a:rPr lang="en-US" dirty="0" smtClean="0"/>
              <a:t>ARGUMENT</a:t>
            </a:r>
            <a:r>
              <a:rPr lang="en-US" dirty="0"/>
              <a:t> </a:t>
            </a:r>
          </a:p>
          <a:p>
            <a:r>
              <a:rPr lang="en-US" dirty="0"/>
              <a:t>Explain how the discussion of Black Nationalism impacts/supports/explains X’s PURPOSE in his speech</a:t>
            </a:r>
            <a:r>
              <a:rPr lang="en-US" dirty="0" smtClean="0"/>
              <a:t>.</a:t>
            </a:r>
            <a:r>
              <a:rPr lang="en-US" dirty="0"/>
              <a:t> </a:t>
            </a:r>
          </a:p>
          <a:p>
            <a:r>
              <a:rPr lang="en-US" dirty="0"/>
              <a:t>Towards the end of the speech, X begins to explore the connection between human rights and civil rights.  Summarize his position about how the two relate, using 2-3 quotes as supporting evidence.</a:t>
            </a:r>
          </a:p>
          <a:p>
            <a:r>
              <a:rPr lang="en-US" dirty="0"/>
              <a:t>Choose two examples of how Malcolm X’s rhetoric and language differs from that of MLK Jr. and explain WHY he chooses to speak/argue differently, connecting this to HOW these strategies are intended to work on his AUDIENCE. </a:t>
            </a:r>
          </a:p>
        </p:txBody>
      </p:sp>
    </p:spTree>
    <p:extLst>
      <p:ext uri="{BB962C8B-B14F-4D97-AF65-F5344CB8AC3E}">
        <p14:creationId xmlns:p14="http://schemas.microsoft.com/office/powerpoint/2010/main" val="289588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the Civil Rights Movements</a:t>
            </a:r>
            <a:endParaRPr lang="en-US" dirty="0"/>
          </a:p>
        </p:txBody>
      </p:sp>
      <p:sp>
        <p:nvSpPr>
          <p:cNvPr id="3" name="Content Placeholder 2"/>
          <p:cNvSpPr>
            <a:spLocks noGrp="1"/>
          </p:cNvSpPr>
          <p:nvPr>
            <p:ph idx="1"/>
          </p:nvPr>
        </p:nvSpPr>
        <p:spPr/>
        <p:txBody>
          <a:bodyPr>
            <a:normAutofit lnSpcReduction="10000"/>
          </a:bodyPr>
          <a:lstStyle/>
          <a:p>
            <a:r>
              <a:rPr lang="en-US" b="1" dirty="0"/>
              <a:t>19th Century: The Emancipation </a:t>
            </a:r>
            <a:r>
              <a:rPr lang="en-US" b="1" dirty="0" smtClean="0"/>
              <a:t>Debates</a:t>
            </a:r>
            <a:r>
              <a:rPr lang="en-US" dirty="0" smtClean="0"/>
              <a:t>: </a:t>
            </a:r>
            <a:r>
              <a:rPr lang="en-US" dirty="0"/>
              <a:t>From 1830 through the Civil War, Black activists and community leaders met in local, state, and national conventions to discuss their views on ending slavery and improving the lives of Black people. </a:t>
            </a:r>
            <a:endParaRPr lang="en-US" dirty="0" smtClean="0"/>
          </a:p>
          <a:p>
            <a:r>
              <a:rPr lang="en-US" b="1" dirty="0"/>
              <a:t>20th Century: The Self-Determination </a:t>
            </a:r>
            <a:r>
              <a:rPr lang="en-US" b="1" dirty="0" smtClean="0"/>
              <a:t>Debates: </a:t>
            </a:r>
            <a:r>
              <a:rPr lang="en-US" dirty="0"/>
              <a:t>Part of the debate was over how Blacks who remained in the south could "catch up" with the north. This gave energy to the civil rights movement. Part of the debate was over economic issues of jobs and housing and involved both Black capitalists and workers. This ignited an ideological throw down over capitalism and socialism. </a:t>
            </a:r>
            <a:endParaRPr lang="en-US" dirty="0" smtClean="0"/>
          </a:p>
          <a:p>
            <a:r>
              <a:rPr lang="en-US" b="1" dirty="0"/>
              <a:t>The Glorious 1960s: A Golden Age of </a:t>
            </a:r>
            <a:r>
              <a:rPr lang="en-US" b="1" dirty="0" smtClean="0"/>
              <a:t>Struggle: </a:t>
            </a:r>
            <a:r>
              <a:rPr lang="en-US" dirty="0"/>
              <a:t>The fight for reform, even when successful, leads to a continuation of oppression in new forms. Everywhere the watchword became revolution, from Paris to Peking, from Mozambique to Mississippi.</a:t>
            </a:r>
          </a:p>
          <a:p>
            <a:endParaRPr lang="en-US" dirty="0"/>
          </a:p>
          <a:p>
            <a:endParaRPr lang="en-US" dirty="0"/>
          </a:p>
          <a:p>
            <a:endParaRPr lang="en-US" dirty="0"/>
          </a:p>
        </p:txBody>
      </p:sp>
    </p:spTree>
    <p:extLst>
      <p:ext uri="{BB962C8B-B14F-4D97-AF65-F5344CB8AC3E}">
        <p14:creationId xmlns:p14="http://schemas.microsoft.com/office/powerpoint/2010/main" val="330284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Movement</a:t>
            </a:r>
            <a:endParaRPr lang="en-US" dirty="0"/>
          </a:p>
        </p:txBody>
      </p:sp>
      <p:sp>
        <p:nvSpPr>
          <p:cNvPr id="3" name="Content Placeholder 2"/>
          <p:cNvSpPr>
            <a:spLocks noGrp="1"/>
          </p:cNvSpPr>
          <p:nvPr>
            <p:ph idx="1"/>
          </p:nvPr>
        </p:nvSpPr>
        <p:spPr/>
        <p:txBody>
          <a:bodyPr>
            <a:normAutofit/>
          </a:bodyPr>
          <a:lstStyle/>
          <a:p>
            <a:r>
              <a:rPr lang="en-US" dirty="0"/>
              <a:t>When most people think of the Civil Rights Movement in America, they think of Martin Luther King, Jr. Delivering his "I Have a Dream" speech on the steps of the Lincoln Memorial </a:t>
            </a:r>
            <a:r>
              <a:rPr lang="en-US" dirty="0" smtClean="0"/>
              <a:t>on August 28, 1963 </a:t>
            </a:r>
            <a:r>
              <a:rPr lang="en-US" dirty="0"/>
              <a:t>and receiving the Nobel Peace Prize the following year secured his fame as the voice of non-violent, mass protest in the 1960s. </a:t>
            </a:r>
            <a:endParaRPr lang="en-US" dirty="0" smtClean="0"/>
          </a:p>
          <a:p>
            <a:pPr marL="0" indent="0">
              <a:buNone/>
            </a:pPr>
            <a:endParaRPr lang="en-US" dirty="0" smtClean="0"/>
          </a:p>
          <a:p>
            <a:r>
              <a:rPr lang="en-US" dirty="0" smtClean="0"/>
              <a:t>But </a:t>
            </a:r>
            <a:r>
              <a:rPr lang="en-US" dirty="0"/>
              <a:t>"the Movement" achieved its greatest results—the 1964 Civil Rights Act and the 1965 Voting Rights </a:t>
            </a:r>
            <a:r>
              <a:rPr lang="en-US" dirty="0" smtClean="0"/>
              <a:t>Act—due </a:t>
            </a:r>
            <a:r>
              <a:rPr lang="en-US" dirty="0"/>
              <a:t>to the competing strategies and agendas of diverse individuals. Even black Americans, the primary beneficiaries of this landmark legislation, did not agree on the tactics that should be used to secure the equal protection of their rights. </a:t>
            </a:r>
            <a:endParaRPr lang="en-US" dirty="0"/>
          </a:p>
        </p:txBody>
      </p:sp>
    </p:spTree>
    <p:extLst>
      <p:ext uri="{BB962C8B-B14F-4D97-AF65-F5344CB8AC3E}">
        <p14:creationId xmlns:p14="http://schemas.microsoft.com/office/powerpoint/2010/main" val="220906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a:t>
            </a:r>
            <a:r>
              <a:rPr lang="en-US" smtClean="0"/>
              <a:t>Rights Groups and </a:t>
            </a:r>
            <a:r>
              <a:rPr lang="en-US" dirty="0" smtClean="0"/>
              <a:t>Inequality</a:t>
            </a:r>
            <a:endParaRPr lang="en-US" dirty="0"/>
          </a:p>
        </p:txBody>
      </p:sp>
      <p:sp>
        <p:nvSpPr>
          <p:cNvPr id="3" name="Content Placeholder 2"/>
          <p:cNvSpPr>
            <a:spLocks noGrp="1"/>
          </p:cNvSpPr>
          <p:nvPr>
            <p:ph idx="1"/>
          </p:nvPr>
        </p:nvSpPr>
        <p:spPr>
          <a:xfrm>
            <a:off x="553792" y="1687132"/>
            <a:ext cx="10342805" cy="4456091"/>
          </a:xfrm>
        </p:spPr>
        <p:txBody>
          <a:bodyPr>
            <a:normAutofit fontScale="62500" lnSpcReduction="20000"/>
          </a:bodyPr>
          <a:lstStyle/>
          <a:p>
            <a:endParaRPr lang="en-US" dirty="0"/>
          </a:p>
          <a:p>
            <a:r>
              <a:rPr lang="en-US" dirty="0"/>
              <a:t> </a:t>
            </a:r>
            <a:r>
              <a:rPr lang="en-US" sz="2600" dirty="0"/>
              <a:t>There was little consensus on how to promote equality on a national level: groups such as the NAACP, CORE, and Dr. Martin Luther King’s SCLC, endorsed peaceful methods and believed change could be affected by working around the established </a:t>
            </a:r>
            <a:r>
              <a:rPr lang="en-US" sz="2600" dirty="0" smtClean="0"/>
              <a:t>system</a:t>
            </a:r>
          </a:p>
          <a:p>
            <a:r>
              <a:rPr lang="en-US" sz="2600" dirty="0"/>
              <a:t>O</a:t>
            </a:r>
            <a:r>
              <a:rPr lang="en-US" sz="2600" dirty="0" smtClean="0"/>
              <a:t>ther </a:t>
            </a:r>
            <a:r>
              <a:rPr lang="en-US" sz="2600" dirty="0"/>
              <a:t>groups such as the Black Panthers, the Nation of Islam, and the Black Nationalist Movement advocated retaliatory violence and a separation of the races. </a:t>
            </a:r>
            <a:endParaRPr lang="en-US" sz="2600" dirty="0" smtClean="0"/>
          </a:p>
          <a:p>
            <a:r>
              <a:rPr lang="en-US" sz="2600" dirty="0" smtClean="0"/>
              <a:t>There </a:t>
            </a:r>
            <a:r>
              <a:rPr lang="en-US" sz="2600" dirty="0"/>
              <a:t>were numerous marches, rallies, strikes, riots, and violent confrontations with the police. National leaders such as Dr. Martin Luther King Jr. and Malcolm X would be assassinated, violence would claim the lives of young and old, and rigged all-white juries mocked justice in cases involving crimes perpetrated by whites against African Americans. </a:t>
            </a:r>
            <a:endParaRPr lang="en-US" sz="2600" dirty="0" smtClean="0"/>
          </a:p>
          <a:p>
            <a:r>
              <a:rPr lang="en-US" sz="2600" dirty="0" smtClean="0"/>
              <a:t>Restaurants</a:t>
            </a:r>
            <a:r>
              <a:rPr lang="en-US" sz="2600" dirty="0"/>
              <a:t>, hotels, night clubs, public facilities, and the school systems were still segregated during the early sixties, and educational and job opportunities for minorities were far below those available to the white majority. </a:t>
            </a:r>
            <a:endParaRPr lang="en-US" sz="2600" dirty="0" smtClean="0"/>
          </a:p>
          <a:p>
            <a:r>
              <a:rPr lang="en-US" sz="2600" dirty="0" smtClean="0"/>
              <a:t>The </a:t>
            </a:r>
            <a:r>
              <a:rPr lang="en-US" sz="2600" dirty="0"/>
              <a:t>African-American community, being in the minority, depended on the support of the white population, and at least in terms of sentiment, those caught up in the spirit of the hippie movement took the cause of racial justice and equality to heart, and often to the streets. </a:t>
            </a:r>
            <a:endParaRPr lang="en-US" sz="2600" dirty="0"/>
          </a:p>
        </p:txBody>
      </p:sp>
    </p:spTree>
    <p:extLst>
      <p:ext uri="{BB962C8B-B14F-4D97-AF65-F5344CB8AC3E}">
        <p14:creationId xmlns:p14="http://schemas.microsoft.com/office/powerpoint/2010/main" val="321023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MLK Jr.</a:t>
            </a:r>
            <a:endParaRPr lang="en-US" dirty="0"/>
          </a:p>
        </p:txBody>
      </p:sp>
      <p:sp>
        <p:nvSpPr>
          <p:cNvPr id="3" name="Content Placeholder 2"/>
          <p:cNvSpPr>
            <a:spLocks noGrp="1"/>
          </p:cNvSpPr>
          <p:nvPr>
            <p:ph idx="1"/>
          </p:nvPr>
        </p:nvSpPr>
        <p:spPr/>
        <p:txBody>
          <a:bodyPr>
            <a:normAutofit/>
          </a:bodyPr>
          <a:lstStyle/>
          <a:p>
            <a:r>
              <a:rPr lang="en-US" dirty="0"/>
              <a:t>Martin Luther King, Jr. first came to national prominence through his leadership of the Montgomery bus boycott in 1955-56, which helped desegregate public transportation in Montgomery, Alabama. </a:t>
            </a:r>
            <a:endParaRPr lang="en-US" dirty="0" smtClean="0"/>
          </a:p>
          <a:p>
            <a:r>
              <a:rPr lang="en-US" dirty="0" smtClean="0"/>
              <a:t>A </a:t>
            </a:r>
            <a:r>
              <a:rPr lang="en-US" dirty="0"/>
              <a:t>gifted preacher and committed pacifist, King thought that non-violent, direct action against racial segregation provided the best means of securing the full integration of blacks into the mainstream of American life. </a:t>
            </a:r>
            <a:endParaRPr lang="en-US" dirty="0" smtClean="0"/>
          </a:p>
          <a:p>
            <a:r>
              <a:rPr lang="en-US" dirty="0" smtClean="0"/>
              <a:t>As </a:t>
            </a:r>
            <a:r>
              <a:rPr lang="en-US" dirty="0"/>
              <a:t>he wrote in his famous "Letter from Birmingham Jail," "I have consistently preached that nonviolence demands that the means we use must be as pure as the ends we seek."</a:t>
            </a:r>
          </a:p>
          <a:p>
            <a:endParaRPr lang="en-US" dirty="0"/>
          </a:p>
        </p:txBody>
      </p:sp>
    </p:spTree>
    <p:extLst>
      <p:ext uri="{BB962C8B-B14F-4D97-AF65-F5344CB8AC3E}">
        <p14:creationId xmlns:p14="http://schemas.microsoft.com/office/powerpoint/2010/main" val="45803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Malcolm X</a:t>
            </a:r>
            <a:endParaRPr lang="en-US" dirty="0"/>
          </a:p>
        </p:txBody>
      </p:sp>
      <p:sp>
        <p:nvSpPr>
          <p:cNvPr id="3" name="Content Placeholder 2"/>
          <p:cNvSpPr>
            <a:spLocks noGrp="1"/>
          </p:cNvSpPr>
          <p:nvPr>
            <p:ph idx="1"/>
          </p:nvPr>
        </p:nvSpPr>
        <p:spPr/>
        <p:txBody>
          <a:bodyPr>
            <a:normAutofit/>
          </a:bodyPr>
          <a:lstStyle/>
          <a:p>
            <a:r>
              <a:rPr lang="en-US" dirty="0"/>
              <a:t>It was precisely the white population of America that Malcolm X took issue with in the years he served as chief spokesman for the Nation of Islam (sometimes referred to as the Black Muslims). </a:t>
            </a:r>
            <a:endParaRPr lang="en-US" dirty="0" smtClean="0"/>
          </a:p>
          <a:p>
            <a:r>
              <a:rPr lang="en-US" dirty="0" smtClean="0"/>
              <a:t>Believing </a:t>
            </a:r>
            <a:r>
              <a:rPr lang="en-US" dirty="0"/>
              <a:t>that blacks were God's chosen people, Malcolm X preached that they should separate from whites, who were destined for divine punishment because of their longstanding oppression of blacks. As he once remarked, "You don't integrate with a sinking ship." </a:t>
            </a:r>
            <a:endParaRPr lang="en-US" dirty="0" smtClean="0"/>
          </a:p>
          <a:p>
            <a:r>
              <a:rPr lang="en-US" dirty="0" smtClean="0"/>
              <a:t>Whites </a:t>
            </a:r>
            <a:r>
              <a:rPr lang="en-US" dirty="0"/>
              <a:t>had proven they were long on professing and short on practicing their ideals of equality and freedom, and so Malcolm X thought only a separate nation for blacks could provide the basis for their self-improvement and advancement as a people.</a:t>
            </a:r>
          </a:p>
          <a:p>
            <a:endParaRPr lang="en-US" dirty="0"/>
          </a:p>
        </p:txBody>
      </p:sp>
    </p:spTree>
    <p:extLst>
      <p:ext uri="{BB962C8B-B14F-4D97-AF65-F5344CB8AC3E}">
        <p14:creationId xmlns:p14="http://schemas.microsoft.com/office/powerpoint/2010/main" val="96186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Persuading a National Audience: </a:t>
            </a:r>
            <a:br>
              <a:rPr lang="en-US" dirty="0" smtClean="0"/>
            </a:br>
            <a:r>
              <a:rPr lang="en-US" dirty="0" smtClean="0"/>
              <a:t>“I Have a Dream”</a:t>
            </a:r>
            <a:endParaRPr lang="en-US" dirty="0"/>
          </a:p>
        </p:txBody>
      </p:sp>
      <p:sp>
        <p:nvSpPr>
          <p:cNvPr id="3" name="Content Placeholder 2"/>
          <p:cNvSpPr>
            <a:spLocks noGrp="1"/>
          </p:cNvSpPr>
          <p:nvPr>
            <p:ph idx="1"/>
          </p:nvPr>
        </p:nvSpPr>
        <p:spPr/>
        <p:txBody>
          <a:bodyPr/>
          <a:lstStyle/>
          <a:p>
            <a:pPr marL="0" indent="0">
              <a:buNone/>
            </a:pPr>
            <a:r>
              <a:rPr lang="en-US" dirty="0"/>
              <a:t>5 Key Speech </a:t>
            </a:r>
            <a:r>
              <a:rPr lang="en-US" dirty="0" smtClean="0"/>
              <a:t>Techniques</a:t>
            </a:r>
          </a:p>
          <a:p>
            <a:pPr marL="0" indent="0">
              <a:buNone/>
            </a:pPr>
            <a:endParaRPr lang="en-US" dirty="0"/>
          </a:p>
          <a:p>
            <a:pPr lvl="0"/>
            <a:r>
              <a:rPr lang="en-US" dirty="0"/>
              <a:t>Anaphora: Emphasize phrases by repeating at the beginning of sentences</a:t>
            </a:r>
          </a:p>
          <a:p>
            <a:pPr lvl="0"/>
            <a:r>
              <a:rPr lang="en-US" dirty="0"/>
              <a:t>Repeat key “theme” words throughout your speech</a:t>
            </a:r>
          </a:p>
          <a:p>
            <a:pPr lvl="0"/>
            <a:r>
              <a:rPr lang="en-US" dirty="0"/>
              <a:t>Utilize appropriate quotations or allusions</a:t>
            </a:r>
          </a:p>
          <a:p>
            <a:pPr lvl="0"/>
            <a:r>
              <a:rPr lang="en-US" dirty="0"/>
              <a:t>Use specific examples to “ground” your arguments</a:t>
            </a:r>
          </a:p>
          <a:p>
            <a:pPr lvl="0"/>
            <a:r>
              <a:rPr lang="en-US" dirty="0"/>
              <a:t>Use metaphors to highlight contrasting concepts</a:t>
            </a:r>
          </a:p>
          <a:p>
            <a:pPr marL="0" indent="0">
              <a:buNone/>
            </a:pPr>
            <a:endParaRPr lang="en-US" dirty="0"/>
          </a:p>
        </p:txBody>
      </p:sp>
    </p:spTree>
    <p:extLst>
      <p:ext uri="{BB962C8B-B14F-4D97-AF65-F5344CB8AC3E}">
        <p14:creationId xmlns:p14="http://schemas.microsoft.com/office/powerpoint/2010/main" val="25515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One: Anaphora/Repetition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a:t>“</a:t>
            </a:r>
            <a:r>
              <a:rPr lang="en-US" i="1" dirty="0"/>
              <a:t>I have a dream</a:t>
            </a:r>
            <a:r>
              <a:rPr lang="en-US" dirty="0"/>
              <a:t>” is repeated in eight successive sentences, and is one of the most often cited examples of anaphora in modern rhetoric. But this is just one of eight occurrences of anaphora in this speech. By order of introduction, here are the key phrases:</a:t>
            </a:r>
          </a:p>
          <a:p>
            <a:pPr lvl="0"/>
            <a:r>
              <a:rPr lang="en-US" i="1" dirty="0"/>
              <a:t>“One hundred years later…”</a:t>
            </a:r>
            <a:r>
              <a:rPr lang="en-US" dirty="0"/>
              <a:t> [paragraph 3]</a:t>
            </a:r>
          </a:p>
          <a:p>
            <a:pPr lvl="0"/>
            <a:r>
              <a:rPr lang="en-US" i="1" dirty="0"/>
              <a:t>“Now is the time…”</a:t>
            </a:r>
            <a:r>
              <a:rPr lang="en-US" dirty="0"/>
              <a:t> [paragraph 6]</a:t>
            </a:r>
          </a:p>
          <a:p>
            <a:pPr lvl="0"/>
            <a:r>
              <a:rPr lang="en-US" i="1" dirty="0"/>
              <a:t>“We must…”</a:t>
            </a:r>
            <a:r>
              <a:rPr lang="en-US" dirty="0"/>
              <a:t> [paragraph 8]</a:t>
            </a:r>
          </a:p>
          <a:p>
            <a:pPr lvl="0"/>
            <a:r>
              <a:rPr lang="en-US" i="1" dirty="0"/>
              <a:t>“We can never (cannot) be satisfied…”</a:t>
            </a:r>
            <a:r>
              <a:rPr lang="en-US" dirty="0"/>
              <a:t> [paragraph 13]</a:t>
            </a:r>
          </a:p>
          <a:p>
            <a:pPr lvl="0"/>
            <a:r>
              <a:rPr lang="en-US" i="1" dirty="0"/>
              <a:t>“Go back to…”</a:t>
            </a:r>
            <a:r>
              <a:rPr lang="en-US" dirty="0"/>
              <a:t> [paragraph 14]</a:t>
            </a:r>
          </a:p>
          <a:p>
            <a:pPr lvl="0"/>
            <a:r>
              <a:rPr lang="en-US" i="1" dirty="0"/>
              <a:t>“I Have a Dream…”</a:t>
            </a:r>
            <a:r>
              <a:rPr lang="en-US" dirty="0"/>
              <a:t> [paragraphs 16 through 24]</a:t>
            </a:r>
          </a:p>
          <a:p>
            <a:pPr lvl="0"/>
            <a:r>
              <a:rPr lang="en-US" i="1" dirty="0"/>
              <a:t>“With this faith, …”</a:t>
            </a:r>
            <a:r>
              <a:rPr lang="en-US" dirty="0"/>
              <a:t> [paragraph 26]</a:t>
            </a:r>
          </a:p>
          <a:p>
            <a:pPr lvl="0"/>
            <a:r>
              <a:rPr lang="en-US" i="1" dirty="0"/>
              <a:t>“Let freedom ring (from) …”</a:t>
            </a:r>
            <a:r>
              <a:rPr lang="en-US" dirty="0"/>
              <a:t> [paragraphs 27 through 41]</a:t>
            </a:r>
          </a:p>
          <a:p>
            <a:endParaRPr lang="en-US" dirty="0"/>
          </a:p>
        </p:txBody>
      </p:sp>
    </p:spTree>
    <p:extLst>
      <p:ext uri="{BB962C8B-B14F-4D97-AF65-F5344CB8AC3E}">
        <p14:creationId xmlns:p14="http://schemas.microsoft.com/office/powerpoint/2010/main" val="703723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69</TotalTime>
  <Words>2316</Words>
  <Application>Microsoft Office PowerPoint</Application>
  <PresentationFormat>Widescreen</PresentationFormat>
  <Paragraphs>153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Ion</vt:lpstr>
      <vt:lpstr>MLK Jr. and Malcolm X</vt:lpstr>
      <vt:lpstr>The Synthesis Essay Prompt:</vt:lpstr>
      <vt:lpstr>Timeline of the Civil Rights Movements</vt:lpstr>
      <vt:lpstr>Civil Rights Movement</vt:lpstr>
      <vt:lpstr>Civil Rights Groups and Inequality</vt:lpstr>
      <vt:lpstr>MLK Jr.</vt:lpstr>
      <vt:lpstr>Malcolm X</vt:lpstr>
      <vt:lpstr>Persuading a National Audience:  “I Have a Dream”</vt:lpstr>
      <vt:lpstr>Lesson One: Anaphora/Repetition</vt:lpstr>
      <vt:lpstr>Lesson Two: Repeat Key “Theme” Words Throughout Your Speech</vt:lpstr>
      <vt:lpstr>Lesson Three: Utilize Appropriate Quotations or Allusions </vt:lpstr>
      <vt:lpstr>Lesson Three: Biblical Allusions</vt:lpstr>
      <vt:lpstr>Lesson Four: Use specific examples to “ground” your arguments</vt:lpstr>
      <vt:lpstr>Lesson Five: Use Metaphors to Highlight Contrasting Concepts </vt:lpstr>
      <vt:lpstr>Letter from Birmingham Religious Leaders</vt:lpstr>
      <vt:lpstr>Questions to Consider: Letter from Birmingham Jail</vt:lpstr>
      <vt:lpstr>Malcolm X: Biography</vt:lpstr>
      <vt:lpstr>Malcolm X: Message to the Grassroots</vt:lpstr>
      <vt:lpstr>Message: Logical Fallacies and Rhetorical Strategies</vt:lpstr>
      <vt:lpstr>Message: Paragraphs 2, 3, 4</vt:lpstr>
      <vt:lpstr>Paragraphs 5, 6, 7</vt:lpstr>
      <vt:lpstr>Paragraph 8</vt:lpstr>
      <vt:lpstr>Ballot or the Bullet: Malcolm X</vt:lpstr>
      <vt:lpstr>Ballot or the Bullet: Argumentation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MLK Jr. and Malcolm X</dc:title>
  <dc:creator>Christina Moriconi</dc:creator>
  <cp:lastModifiedBy>Christina Moriconi</cp:lastModifiedBy>
  <cp:revision>8</cp:revision>
  <dcterms:created xsi:type="dcterms:W3CDTF">2014-09-01T16:23:25Z</dcterms:created>
  <dcterms:modified xsi:type="dcterms:W3CDTF">2014-09-01T17:33:10Z</dcterms:modified>
</cp:coreProperties>
</file>