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6"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6B05945-9DBF-4105-87F7-CD6E28E5EC64}"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C60781C2-C614-46D6-A9F9-0F590EA5866A}"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05945-9DBF-4105-87F7-CD6E28E5EC64}"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781C2-C614-46D6-A9F9-0F590EA586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B05945-9DBF-4105-87F7-CD6E28E5EC64}"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781C2-C614-46D6-A9F9-0F590EA586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05945-9DBF-4105-87F7-CD6E28E5EC64}"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781C2-C614-46D6-A9F9-0F590EA586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6B05945-9DBF-4105-87F7-CD6E28E5EC64}" type="datetimeFigureOut">
              <a:rPr lang="en-US" smtClean="0"/>
              <a:t>3/10/2013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781C2-C614-46D6-A9F9-0F590EA5866A}"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B05945-9DBF-4105-87F7-CD6E28E5EC64}" type="datetimeFigureOut">
              <a:rPr lang="en-US" smtClean="0"/>
              <a:t>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781C2-C614-46D6-A9F9-0F590EA5866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B05945-9DBF-4105-87F7-CD6E28E5EC64}" type="datetimeFigureOut">
              <a:rPr lang="en-US" smtClean="0"/>
              <a:t>3/10/2013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781C2-C614-46D6-A9F9-0F590EA586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B05945-9DBF-4105-87F7-CD6E28E5EC64}" type="datetimeFigureOut">
              <a:rPr lang="en-US" smtClean="0"/>
              <a:t>3/10/2013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781C2-C614-46D6-A9F9-0F590EA586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6B05945-9DBF-4105-87F7-CD6E28E5EC64}" type="datetimeFigureOut">
              <a:rPr lang="en-US" smtClean="0"/>
              <a:t>3/10/2013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781C2-C614-46D6-A9F9-0F590EA586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B05945-9DBF-4105-87F7-CD6E28E5EC64}" type="datetimeFigureOut">
              <a:rPr lang="en-US" smtClean="0"/>
              <a:t>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781C2-C614-46D6-A9F9-0F590EA5866A}"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6B05945-9DBF-4105-87F7-CD6E28E5EC64}" type="datetimeFigureOut">
              <a:rPr lang="en-US" smtClean="0"/>
              <a:t>3/10/2013</a:t>
            </a:fld>
            <a:endParaRPr lang="en-US"/>
          </a:p>
        </p:txBody>
      </p:sp>
      <p:sp>
        <p:nvSpPr>
          <p:cNvPr id="7" name="Slide Number Placeholder 6"/>
          <p:cNvSpPr>
            <a:spLocks noGrp="1"/>
          </p:cNvSpPr>
          <p:nvPr>
            <p:ph type="sldNum" sz="quarter" idx="12"/>
          </p:nvPr>
        </p:nvSpPr>
        <p:spPr/>
        <p:txBody>
          <a:bodyPr/>
          <a:lstStyle/>
          <a:p>
            <a:fld id="{C60781C2-C614-46D6-A9F9-0F590EA5866A}"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6B05945-9DBF-4105-87F7-CD6E28E5EC64}" type="datetimeFigureOut">
              <a:rPr lang="en-US" smtClean="0"/>
              <a:t>3/10/2013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60781C2-C614-46D6-A9F9-0F590EA5866A}"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Day 3</a:t>
            </a:r>
            <a:endParaRPr lang="en-US" dirty="0"/>
          </a:p>
        </p:txBody>
      </p:sp>
      <p:sp>
        <p:nvSpPr>
          <p:cNvPr id="2" name="Title 1"/>
          <p:cNvSpPr>
            <a:spLocks noGrp="1"/>
          </p:cNvSpPr>
          <p:nvPr>
            <p:ph type="ctrTitle"/>
          </p:nvPr>
        </p:nvSpPr>
        <p:spPr/>
        <p:txBody>
          <a:bodyPr/>
          <a:lstStyle/>
          <a:p>
            <a:r>
              <a:rPr lang="en-US" dirty="0" smtClean="0"/>
              <a:t>Literary Movements and The Awakening </a:t>
            </a:r>
            <a:endParaRPr lang="en-US" dirty="0"/>
          </a:p>
        </p:txBody>
      </p:sp>
    </p:spTree>
    <p:extLst>
      <p:ext uri="{BB962C8B-B14F-4D97-AF65-F5344CB8AC3E}">
        <p14:creationId xmlns:p14="http://schemas.microsoft.com/office/powerpoint/2010/main" val="3539009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Women’s </a:t>
            </a:r>
            <a:r>
              <a:rPr lang="en-US" u="sng" dirty="0" smtClean="0"/>
              <a:t>Rights</a:t>
            </a:r>
            <a:r>
              <a:rPr lang="en-US" u="sng" dirty="0"/>
              <a:t> </a:t>
            </a:r>
            <a:r>
              <a:rPr lang="en-US" u="sng" dirty="0" smtClean="0"/>
              <a:t>and Feminism</a:t>
            </a:r>
            <a:endParaRPr lang="en-US" dirty="0"/>
          </a:p>
        </p:txBody>
      </p:sp>
      <p:sp>
        <p:nvSpPr>
          <p:cNvPr id="3" name="Content Placeholder 2"/>
          <p:cNvSpPr>
            <a:spLocks noGrp="1"/>
          </p:cNvSpPr>
          <p:nvPr>
            <p:ph idx="1"/>
          </p:nvPr>
        </p:nvSpPr>
        <p:spPr/>
        <p:txBody>
          <a:bodyPr>
            <a:normAutofit fontScale="85000" lnSpcReduction="20000"/>
          </a:bodyPr>
          <a:lstStyle/>
          <a:p>
            <a:r>
              <a:rPr lang="en-US" dirty="0"/>
              <a:t>Mary Wollstonecraft (mother of Mary Shelley who wrote </a:t>
            </a:r>
            <a:r>
              <a:rPr lang="en-US" u="sng" dirty="0"/>
              <a:t>Frankenstein</a:t>
            </a:r>
            <a:r>
              <a:rPr lang="en-US" dirty="0"/>
              <a:t>) published the </a:t>
            </a:r>
            <a:r>
              <a:rPr lang="en-US" u="sng" dirty="0"/>
              <a:t>Vindication of the Rights of Women</a:t>
            </a:r>
            <a:r>
              <a:rPr lang="en-US" dirty="0"/>
              <a:t> during the Romantic movement.  The more formalized call for the advancement of women begun.  </a:t>
            </a:r>
            <a:endParaRPr lang="en-US" dirty="0" smtClean="0"/>
          </a:p>
          <a:p>
            <a:r>
              <a:rPr lang="en-US" dirty="0" smtClean="0"/>
              <a:t>Women </a:t>
            </a:r>
            <a:r>
              <a:rPr lang="en-US" dirty="0"/>
              <a:t>in America, through the Abolition Movement, gained entranced to the political scene with the call to end slavery. </a:t>
            </a:r>
            <a:endParaRPr lang="en-US" dirty="0" smtClean="0"/>
          </a:p>
          <a:p>
            <a:r>
              <a:rPr lang="en-US" dirty="0" smtClean="0"/>
              <a:t>Many </a:t>
            </a:r>
            <a:r>
              <a:rPr lang="en-US" dirty="0"/>
              <a:t>of these women remained politically involved and set about getting the right to vote for women in America, Elizabeth Cady Stanton, being a significant force.  </a:t>
            </a:r>
            <a:endParaRPr lang="en-US" dirty="0" smtClean="0"/>
          </a:p>
          <a:p>
            <a:r>
              <a:rPr lang="en-US" dirty="0" smtClean="0"/>
              <a:t>This </a:t>
            </a:r>
            <a:r>
              <a:rPr lang="en-US" dirty="0"/>
              <a:t>was furthered by the idea of social reforms concerning the poor, the orphaned, and the mentally ill.   Charlotte Perkins Gilman and Dorothea Dix were significant figures. </a:t>
            </a:r>
            <a:endParaRPr lang="en-US" dirty="0" smtClean="0"/>
          </a:p>
          <a:p>
            <a:r>
              <a:rPr lang="en-US" dirty="0" smtClean="0"/>
              <a:t>By </a:t>
            </a:r>
            <a:r>
              <a:rPr lang="en-US" dirty="0"/>
              <a:t>the dawn of the twentieth century, women has still not received the right to vote, but female novelists took to examine the life of women outside of societal conformity.  </a:t>
            </a:r>
          </a:p>
          <a:p>
            <a:endParaRPr lang="en-US" dirty="0"/>
          </a:p>
        </p:txBody>
      </p:sp>
    </p:spTree>
    <p:extLst>
      <p:ext uri="{BB962C8B-B14F-4D97-AF65-F5344CB8AC3E}">
        <p14:creationId xmlns:p14="http://schemas.microsoft.com/office/powerpoint/2010/main" val="1862332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Novel and Feminism</a:t>
            </a:r>
            <a:endParaRPr lang="en-US" dirty="0"/>
          </a:p>
        </p:txBody>
      </p:sp>
      <p:sp>
        <p:nvSpPr>
          <p:cNvPr id="3" name="Content Placeholder 2"/>
          <p:cNvSpPr>
            <a:spLocks noGrp="1"/>
          </p:cNvSpPr>
          <p:nvPr>
            <p:ph idx="1"/>
          </p:nvPr>
        </p:nvSpPr>
        <p:spPr>
          <a:xfrm>
            <a:off x="152400" y="1752600"/>
            <a:ext cx="8686800" cy="4800600"/>
          </a:xfrm>
        </p:spPr>
        <p:txBody>
          <a:bodyPr>
            <a:normAutofit fontScale="70000" lnSpcReduction="20000"/>
          </a:bodyPr>
          <a:lstStyle/>
          <a:p>
            <a:r>
              <a:rPr lang="en-US" dirty="0"/>
              <a:t>Chopin uses Edna’s inner life as well as the portrait of the many marriages to inspect the limitations of gender.  Virginia Woolf would later characterize this as a need for “a room of one’s own.”  In giving up the physical world of her marriage, Edna sets about exploring the individual life.  Mademoiselle </a:t>
            </a:r>
            <a:r>
              <a:rPr lang="en-US" dirty="0" err="1"/>
              <a:t>Reisz</a:t>
            </a:r>
            <a:r>
              <a:rPr lang="en-US" dirty="0"/>
              <a:t> also serves as the woman living outside the confines of marriage, outside the social conventions</a:t>
            </a:r>
            <a:r>
              <a:rPr lang="en-US" dirty="0" smtClean="0"/>
              <a:t>.</a:t>
            </a:r>
          </a:p>
          <a:p>
            <a:pPr marL="114300" indent="0">
              <a:buNone/>
            </a:pPr>
            <a:endParaRPr lang="en-US" dirty="0"/>
          </a:p>
          <a:p>
            <a:r>
              <a:rPr lang="en-US" dirty="0"/>
              <a:t>Leone’s discussion with the doctor—also allows Chopin to examine the societal conception that Edna’s behavior is a symptom of a disease: “she’s got some sort of notion in her head concerning the eternal rights of women”  and the doctor’s reply: “Has she been associating of late with a circle of pseudointellectual women-</a:t>
            </a:r>
            <a:r>
              <a:rPr lang="en-US" dirty="0" err="1"/>
              <a:t>superspiritual</a:t>
            </a:r>
            <a:r>
              <a:rPr lang="en-US" dirty="0"/>
              <a:t> superior beings?  My wife has been telling me about them” and Edna’s remark; “she says that a wedding is one of the most lamentable spectacles on earth.  Nice thing for a woman to say to her husband” </a:t>
            </a:r>
            <a:r>
              <a:rPr lang="en-US" dirty="0" smtClean="0"/>
              <a:t>and the doctor’s assessment of women: (XXII</a:t>
            </a:r>
            <a:r>
              <a:rPr lang="en-US" dirty="0"/>
              <a:t>, 107-108</a:t>
            </a:r>
            <a:r>
              <a:rPr lang="en-US" dirty="0" smtClean="0"/>
              <a:t>)</a:t>
            </a:r>
          </a:p>
          <a:p>
            <a:pPr marL="114300" indent="0">
              <a:buNone/>
            </a:pPr>
            <a:endParaRPr lang="en-US" dirty="0"/>
          </a:p>
          <a:p>
            <a:r>
              <a:rPr lang="en-US" dirty="0"/>
              <a:t>Later, Edna’s own father, the colonel lends his solution:  “You are too lenient, too lenient by far, </a:t>
            </a:r>
            <a:r>
              <a:rPr lang="en-US" dirty="0" err="1"/>
              <a:t>Leonce</a:t>
            </a:r>
            <a:r>
              <a:rPr lang="en-US" dirty="0"/>
              <a:t>,” asserted the colonel.  “Authority, coercion are what is needed.  Put your foot down good and hard; the only way to manage a wife.  Take my word for it.”  The colonel was perhaps unaware that he had coerced his own wife into her grave” (XXIV 116)</a:t>
            </a:r>
          </a:p>
          <a:p>
            <a:pPr marL="114300" indent="0">
              <a:buNone/>
            </a:pPr>
            <a:endParaRPr lang="en-US" dirty="0"/>
          </a:p>
        </p:txBody>
      </p:sp>
    </p:spTree>
    <p:extLst>
      <p:ext uri="{BB962C8B-B14F-4D97-AF65-F5344CB8AC3E}">
        <p14:creationId xmlns:p14="http://schemas.microsoft.com/office/powerpoint/2010/main" val="3810208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Romantic Movement (1800-1850’s</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a:t>Expressed the assertion of the self, the power of the individual, a sense of the infinite, and transcendental nature of the universe. </a:t>
            </a:r>
            <a:endParaRPr lang="en-US" dirty="0" smtClean="0"/>
          </a:p>
          <a:p>
            <a:r>
              <a:rPr lang="en-US" dirty="0" smtClean="0"/>
              <a:t>Major </a:t>
            </a:r>
            <a:r>
              <a:rPr lang="en-US" dirty="0"/>
              <a:t>themes included the sublime, terror, and passion. </a:t>
            </a:r>
            <a:endParaRPr lang="en-US" dirty="0" smtClean="0"/>
          </a:p>
          <a:p>
            <a:r>
              <a:rPr lang="en-US" dirty="0" smtClean="0"/>
              <a:t>The </a:t>
            </a:r>
            <a:r>
              <a:rPr lang="en-US" dirty="0"/>
              <a:t>writing extolled the primal power of nature and the spiritual link between nature and man, and was often emotional, marked by a sense of liberty, filled with dreamy inner contemplations, exotic settings, memories of childhood, scenes of unrequited love, and exiled heroes.  </a:t>
            </a:r>
            <a:endParaRPr lang="en-US" dirty="0" smtClean="0"/>
          </a:p>
          <a:p>
            <a:r>
              <a:rPr lang="en-US" dirty="0" smtClean="0"/>
              <a:t>They </a:t>
            </a:r>
            <a:r>
              <a:rPr lang="en-US" dirty="0"/>
              <a:t>also tended in sculpture and paintings to return to the mythological to express the primal nature of </a:t>
            </a:r>
            <a:r>
              <a:rPr lang="en-US" dirty="0" smtClean="0"/>
              <a:t>mankind.</a:t>
            </a:r>
          </a:p>
          <a:p>
            <a:r>
              <a:rPr lang="en-US" dirty="0" smtClean="0"/>
              <a:t>American </a:t>
            </a:r>
            <a:r>
              <a:rPr lang="en-US" dirty="0"/>
              <a:t>Realism also emphasized the conquering of lands and conquering of personal demons.  </a:t>
            </a:r>
            <a:endParaRPr lang="en-US" dirty="0" smtClean="0"/>
          </a:p>
          <a:p>
            <a:r>
              <a:rPr lang="en-US" dirty="0" smtClean="0"/>
              <a:t>The </a:t>
            </a:r>
            <a:r>
              <a:rPr lang="en-US" dirty="0"/>
              <a:t>major writers of the period were Irving, Cooper, Emerson, Poe, Thoreau, Hawthorne, Whitman, Dickinson, and Melville.</a:t>
            </a:r>
          </a:p>
          <a:p>
            <a:endParaRPr lang="en-US" dirty="0"/>
          </a:p>
        </p:txBody>
      </p:sp>
    </p:spTree>
    <p:extLst>
      <p:ext uri="{BB962C8B-B14F-4D97-AF65-F5344CB8AC3E}">
        <p14:creationId xmlns:p14="http://schemas.microsoft.com/office/powerpoint/2010/main" val="418654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for Self</a:t>
            </a:r>
            <a:endParaRPr lang="en-US" dirty="0"/>
          </a:p>
        </p:txBody>
      </p:sp>
      <p:sp>
        <p:nvSpPr>
          <p:cNvPr id="3" name="Content Placeholder 2"/>
          <p:cNvSpPr>
            <a:spLocks noGrp="1"/>
          </p:cNvSpPr>
          <p:nvPr>
            <p:ph idx="1"/>
          </p:nvPr>
        </p:nvSpPr>
        <p:spPr/>
        <p:txBody>
          <a:bodyPr>
            <a:normAutofit fontScale="92500"/>
          </a:bodyPr>
          <a:lstStyle/>
          <a:p>
            <a:r>
              <a:rPr lang="en-US" dirty="0"/>
              <a:t>Edna's search for individuality and freedom: freedom to decide what to be, how to think, and how to live. This search amounts to her own romantic quest for a holy grail, a grail of self-definition. In the process two classic motifs of the Romantic movement occur: rebellion against society and death.</a:t>
            </a:r>
          </a:p>
          <a:p>
            <a:r>
              <a:rPr lang="en-US" dirty="0"/>
              <a:t>“She could only realize that she herself—her present self—was in some way different from the other self.  That she was seeing with different eyes and making the acquaintance of new conditions in herself that colored and changed her environment, she did not yet suspect” (XIV, 69</a:t>
            </a:r>
            <a:r>
              <a:rPr lang="en-US" dirty="0" smtClean="0"/>
              <a:t>)</a:t>
            </a:r>
            <a:endParaRPr lang="en-US" dirty="0"/>
          </a:p>
        </p:txBody>
      </p:sp>
    </p:spTree>
    <p:extLst>
      <p:ext uri="{BB962C8B-B14F-4D97-AF65-F5344CB8AC3E}">
        <p14:creationId xmlns:p14="http://schemas.microsoft.com/office/powerpoint/2010/main" val="458306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Primal Power of Nature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a:t>Perhaps the most obvious and elemental are the exotic locale, use of color, and heavy emphasis on nature</a:t>
            </a:r>
            <a:r>
              <a:rPr lang="en-US" dirty="0" smtClean="0"/>
              <a:t>.</a:t>
            </a:r>
          </a:p>
          <a:p>
            <a:r>
              <a:rPr lang="en-US" dirty="0"/>
              <a:t>Frequent inner thoughts, memories of childhood, the personified sea and its sensuous call, the fantastic talking birds, the mysterious woman in black, the romantic music playing almost constantly in the background, the dinner party, the gulf spirit, and the desire to express herself through art.</a:t>
            </a:r>
          </a:p>
          <a:p>
            <a:r>
              <a:rPr lang="en-US" dirty="0"/>
              <a:t>“She could hear again the ripple of the water, the flapping sail.  She could see the glint of the moon upon the bay, and could feel the soft, gusty beating of the hot south wind.  A subtle current of desire passed through the body, weakening her hold upon the brushes and making her eyes burn.” (end of XIX, 96)</a:t>
            </a:r>
          </a:p>
          <a:p>
            <a:endParaRPr lang="en-US" dirty="0"/>
          </a:p>
        </p:txBody>
      </p:sp>
    </p:spTree>
    <p:extLst>
      <p:ext uri="{BB962C8B-B14F-4D97-AF65-F5344CB8AC3E}">
        <p14:creationId xmlns:p14="http://schemas.microsoft.com/office/powerpoint/2010/main" val="3143918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Realism</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Realism developed as a reaction against Romanticism and stressed the real over the fantastic. </a:t>
            </a:r>
            <a:endParaRPr lang="en-US" dirty="0" smtClean="0"/>
          </a:p>
          <a:p>
            <a:r>
              <a:rPr lang="en-US" dirty="0" smtClean="0"/>
              <a:t>The </a:t>
            </a:r>
            <a:r>
              <a:rPr lang="en-US" dirty="0"/>
              <a:t>movement sought to treat the commonplace truthfully and used characters from everyday life. </a:t>
            </a:r>
            <a:endParaRPr lang="en-US" dirty="0" smtClean="0"/>
          </a:p>
          <a:p>
            <a:r>
              <a:rPr lang="en-US" dirty="0" smtClean="0"/>
              <a:t>Writers </a:t>
            </a:r>
            <a:r>
              <a:rPr lang="en-US" dirty="0"/>
              <a:t>probed the recesses of the human mind via an exploration of the emotional landscape of </a:t>
            </a:r>
            <a:r>
              <a:rPr lang="en-US" dirty="0" smtClean="0"/>
              <a:t>characters.</a:t>
            </a:r>
          </a:p>
          <a:p>
            <a:r>
              <a:rPr lang="en-US" dirty="0" smtClean="0"/>
              <a:t>Local </a:t>
            </a:r>
            <a:r>
              <a:rPr lang="en-US" dirty="0"/>
              <a:t>color, an offshoot of realism, attempts to capture a community of people. </a:t>
            </a:r>
            <a:endParaRPr lang="en-US" dirty="0" smtClean="0"/>
          </a:p>
          <a:p>
            <a:r>
              <a:rPr lang="en-US" dirty="0" smtClean="0"/>
              <a:t>Women </a:t>
            </a:r>
            <a:r>
              <a:rPr lang="en-US" dirty="0"/>
              <a:t>local colorists were concerned with the place of women in society and the moral designs called for in a life. </a:t>
            </a:r>
            <a:endParaRPr lang="en-US" dirty="0" smtClean="0"/>
          </a:p>
          <a:p>
            <a:r>
              <a:rPr lang="en-US" dirty="0" smtClean="0"/>
              <a:t>Freemen</a:t>
            </a:r>
            <a:r>
              <a:rPr lang="en-US" dirty="0"/>
              <a:t>, Stowe, Harris, Chesnutt, and Cable were all important local colorists.</a:t>
            </a:r>
          </a:p>
          <a:p>
            <a:endParaRPr lang="en-US" dirty="0"/>
          </a:p>
        </p:txBody>
      </p:sp>
    </p:spTree>
    <p:extLst>
      <p:ext uri="{BB962C8B-B14F-4D97-AF65-F5344CB8AC3E}">
        <p14:creationId xmlns:p14="http://schemas.microsoft.com/office/powerpoint/2010/main" val="3384066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The Novel and American </a:t>
            </a:r>
            <a:r>
              <a:rPr lang="en-US" u="sng" dirty="0" smtClean="0"/>
              <a:t>Realism</a:t>
            </a:r>
            <a:endParaRPr lang="en-US" dirty="0"/>
          </a:p>
        </p:txBody>
      </p:sp>
      <p:sp>
        <p:nvSpPr>
          <p:cNvPr id="3" name="Content Placeholder 2"/>
          <p:cNvSpPr>
            <a:spLocks noGrp="1"/>
          </p:cNvSpPr>
          <p:nvPr>
            <p:ph idx="1"/>
          </p:nvPr>
        </p:nvSpPr>
        <p:spPr>
          <a:xfrm>
            <a:off x="457200" y="1752600"/>
            <a:ext cx="8229600" cy="4876800"/>
          </a:xfrm>
        </p:spPr>
        <p:txBody>
          <a:bodyPr>
            <a:normAutofit fontScale="70000" lnSpcReduction="20000"/>
          </a:bodyPr>
          <a:lstStyle/>
          <a:p>
            <a:r>
              <a:rPr lang="en-US" dirty="0"/>
              <a:t>The characters that Chopin places in the novel, with all their flaws and their eccentricities, also a real world to develop.  It is also the physical description of the people and the landscapes attempts to give the realism that Chopin seeks when she paints Madame </a:t>
            </a:r>
            <a:r>
              <a:rPr lang="en-US" dirty="0" err="1"/>
              <a:t>Ratignolle</a:t>
            </a:r>
            <a:r>
              <a:rPr lang="en-US" dirty="0"/>
              <a:t>.  This is seen also in her visits to the various New Orleans residences.</a:t>
            </a:r>
          </a:p>
          <a:p>
            <a:r>
              <a:rPr lang="en-US" dirty="0"/>
              <a:t>The description of Mademoiselle </a:t>
            </a:r>
            <a:r>
              <a:rPr lang="en-US" dirty="0" err="1"/>
              <a:t>Reisz’s</a:t>
            </a:r>
            <a:r>
              <a:rPr lang="en-US" dirty="0"/>
              <a:t> apartment at the opening of XXI.</a:t>
            </a:r>
          </a:p>
          <a:p>
            <a:r>
              <a:rPr lang="en-US" dirty="0"/>
              <a:t>Edna’s response to Madame </a:t>
            </a:r>
            <a:r>
              <a:rPr lang="en-US" dirty="0" err="1"/>
              <a:t>Ratignolle</a:t>
            </a:r>
            <a:r>
              <a:rPr lang="en-US" dirty="0"/>
              <a:t> about </a:t>
            </a:r>
            <a:r>
              <a:rPr lang="en-US" dirty="0" err="1"/>
              <a:t>Leonce</a:t>
            </a:r>
            <a:r>
              <a:rPr lang="en-US" dirty="0"/>
              <a:t> and going to the club: “It’s a pity Mr. </a:t>
            </a:r>
            <a:r>
              <a:rPr lang="en-US" dirty="0" err="1"/>
              <a:t>Pontellier</a:t>
            </a:r>
            <a:r>
              <a:rPr lang="en-US" dirty="0"/>
              <a:t> doesn’t stay home more in the evenings.  I think you would be more—well, if you don’t mind me saying it—more united if he did.” “Oh! Dear no!” said Edna, with a blank look in her eyes, “What should I do if he stayed home? We wouldn’t have anything to say to each other” (XXIII 112)</a:t>
            </a:r>
          </a:p>
          <a:p>
            <a:r>
              <a:rPr lang="en-US" dirty="0"/>
              <a:t>The relationship between men and women and the economic aspects that go along with that issue are also realistic. Edna is "owned" at various points in the novel by her father, husband, </a:t>
            </a:r>
            <a:r>
              <a:rPr lang="en-US" dirty="0" err="1"/>
              <a:t>Arobin</a:t>
            </a:r>
            <a:r>
              <a:rPr lang="en-US" dirty="0"/>
              <a:t>, and Robert. Victor  (Robert’s brother) speaks of women in terms of possession, and </a:t>
            </a:r>
            <a:r>
              <a:rPr lang="en-US" dirty="0" err="1"/>
              <a:t>Leonce</a:t>
            </a:r>
            <a:r>
              <a:rPr lang="en-US" dirty="0"/>
              <a:t> is shown to class her as property, and to see her as a symbol of his social status. Edna herself remarks that as she moves into the pigeon house she feels she is lower on the social rank.</a:t>
            </a:r>
          </a:p>
          <a:p>
            <a:r>
              <a:rPr lang="en-US" dirty="0"/>
              <a:t>In terms of local color, Chopin uses Edna’s inspection of Creole culture at Grand Isle and later in terms of the creation of her daily life in New Orleans.  Here, a portrait of women’s lives develops</a:t>
            </a:r>
            <a:r>
              <a:rPr lang="en-US" dirty="0" smtClean="0"/>
              <a:t>.</a:t>
            </a:r>
            <a:endParaRPr lang="en-US" dirty="0"/>
          </a:p>
        </p:txBody>
      </p:sp>
    </p:spTree>
    <p:extLst>
      <p:ext uri="{BB962C8B-B14F-4D97-AF65-F5344CB8AC3E}">
        <p14:creationId xmlns:p14="http://schemas.microsoft.com/office/powerpoint/2010/main" val="430469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Color of New Orleans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a:t>
            </a:r>
            <a:r>
              <a:rPr lang="en-US" dirty="0" err="1"/>
              <a:t>Pontelliers</a:t>
            </a:r>
            <a:r>
              <a:rPr lang="en-US" dirty="0"/>
              <a:t> possessed a very charming home on Esplanade Street in New Orleans. It was a large, double cottage, with a broad front veranda, whose round, fluted columns supported the sloping roof. The house was painted a dazzling white; the outside shutters, or jalousies, were green. In the yard, which was kept scrupulously neat, were flowers and plants of every description which flourishes in South Louisiana. Within doors the appointments were perfect after the conventional type. The softest carpets and rugs covered the floors; rich and tasteful draperies hung at doors and windows. There were paintings, selected with judgment and discrimination, upon the walls. The cut glass, the silver, the heavy damask which daily appeared upon the table were the envy of many women whose husbands were less generous than Mr. </a:t>
            </a:r>
            <a:r>
              <a:rPr lang="en-US" dirty="0" err="1"/>
              <a:t>Pontellier</a:t>
            </a:r>
            <a:r>
              <a:rPr lang="en-US" dirty="0"/>
              <a:t>.</a:t>
            </a:r>
          </a:p>
          <a:p>
            <a:r>
              <a:rPr lang="en-US" dirty="0"/>
              <a:t>“Mr. </a:t>
            </a:r>
            <a:r>
              <a:rPr lang="en-US" dirty="0" err="1"/>
              <a:t>Pontellier</a:t>
            </a:r>
            <a:r>
              <a:rPr lang="en-US" dirty="0"/>
              <a:t> was very fond of walking about his house examining its various appointments and details, to see that nothing was amiss. He greatly valued his possessions, chiefly because they were his, and derived genuine pleasure from contemplating a painting, a statuette, a rare lace curtain -- no matter what -- after he had bought it and placed it among his household gods.’ (Opening Chapter XVII 83/49-50)</a:t>
            </a:r>
          </a:p>
          <a:p>
            <a:endParaRPr lang="en-US" dirty="0"/>
          </a:p>
        </p:txBody>
      </p:sp>
    </p:spTree>
    <p:extLst>
      <p:ext uri="{BB962C8B-B14F-4D97-AF65-F5344CB8AC3E}">
        <p14:creationId xmlns:p14="http://schemas.microsoft.com/office/powerpoint/2010/main" val="345274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Naturalism</a:t>
            </a:r>
            <a:endParaRPr lang="en-US" dirty="0"/>
          </a:p>
        </p:txBody>
      </p:sp>
      <p:sp>
        <p:nvSpPr>
          <p:cNvPr id="3" name="Content Placeholder 2"/>
          <p:cNvSpPr>
            <a:spLocks noGrp="1"/>
          </p:cNvSpPr>
          <p:nvPr>
            <p:ph idx="1"/>
          </p:nvPr>
        </p:nvSpPr>
        <p:spPr/>
        <p:txBody>
          <a:bodyPr/>
          <a:lstStyle/>
          <a:p>
            <a:r>
              <a:rPr lang="en-US" dirty="0"/>
              <a:t>Naturalism grew out of Realism and stressed the uncaring aspect of nature and the genetic, biological destiny of man. </a:t>
            </a:r>
            <a:endParaRPr lang="en-US" dirty="0" smtClean="0"/>
          </a:p>
          <a:p>
            <a:r>
              <a:rPr lang="en-US" dirty="0" smtClean="0"/>
              <a:t>Naturalists </a:t>
            </a:r>
            <a:r>
              <a:rPr lang="en-US" dirty="0"/>
              <a:t>believed that man's instinctual, basic drives dominated their actions and could not be evaded. </a:t>
            </a:r>
            <a:endParaRPr lang="en-US" dirty="0" smtClean="0"/>
          </a:p>
          <a:p>
            <a:r>
              <a:rPr lang="en-US" dirty="0" smtClean="0"/>
              <a:t>Life </a:t>
            </a:r>
            <a:r>
              <a:rPr lang="en-US" dirty="0"/>
              <a:t>was viewed as relentless, without a caring presence to intervene. </a:t>
            </a:r>
            <a:endParaRPr lang="en-US" dirty="0" smtClean="0"/>
          </a:p>
          <a:p>
            <a:r>
              <a:rPr lang="en-US" dirty="0" smtClean="0"/>
              <a:t>Twain</a:t>
            </a:r>
            <a:r>
              <a:rPr lang="en-US" dirty="0"/>
              <a:t>, Crane, London, Norris, Howells, James, and Dreiser were the major writers of this movement.</a:t>
            </a:r>
          </a:p>
          <a:p>
            <a:endParaRPr lang="en-US" dirty="0"/>
          </a:p>
        </p:txBody>
      </p:sp>
    </p:spTree>
    <p:extLst>
      <p:ext uri="{BB962C8B-B14F-4D97-AF65-F5344CB8AC3E}">
        <p14:creationId xmlns:p14="http://schemas.microsoft.com/office/powerpoint/2010/main" val="2838555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Naturalism and The Novel</a:t>
            </a:r>
            <a:endParaRPr lang="en-US" dirty="0"/>
          </a:p>
        </p:txBody>
      </p:sp>
      <p:sp>
        <p:nvSpPr>
          <p:cNvPr id="3" name="Content Placeholder 2"/>
          <p:cNvSpPr>
            <a:spLocks noGrp="1"/>
          </p:cNvSpPr>
          <p:nvPr>
            <p:ph idx="1"/>
          </p:nvPr>
        </p:nvSpPr>
        <p:spPr/>
        <p:txBody>
          <a:bodyPr>
            <a:normAutofit fontScale="92500"/>
          </a:bodyPr>
          <a:lstStyle/>
          <a:p>
            <a:r>
              <a:rPr lang="en-US" dirty="0"/>
              <a:t>The aspect of naturalism most evident in </a:t>
            </a:r>
            <a:r>
              <a:rPr lang="en-US" i="1" dirty="0"/>
              <a:t>The Awakening</a:t>
            </a:r>
            <a:r>
              <a:rPr lang="en-US" dirty="0"/>
              <a:t> is the portrayal of Edna as hostage to her biology. </a:t>
            </a:r>
            <a:endParaRPr lang="en-US" dirty="0" smtClean="0"/>
          </a:p>
          <a:p>
            <a:r>
              <a:rPr lang="en-US" dirty="0" smtClean="0"/>
              <a:t>She </a:t>
            </a:r>
            <a:r>
              <a:rPr lang="en-US" dirty="0"/>
              <a:t>is female, has children, and is a wife in a society that dictates behavioral norms based on those conditions. These factors drive the novel and drive Edna.</a:t>
            </a:r>
          </a:p>
          <a:p>
            <a:r>
              <a:rPr lang="en-US" dirty="0"/>
              <a:t>The novel is also true to the real life aspects of Realism and Naturalism in its forthright dealing with sexual matters: </a:t>
            </a:r>
            <a:r>
              <a:rPr lang="en-US" dirty="0" err="1"/>
              <a:t>Leonce's</a:t>
            </a:r>
            <a:r>
              <a:rPr lang="en-US" dirty="0"/>
              <a:t> allusion that they no longer sleep together, Robert’s touch of her clothes after she awakes, the naked man on the rock on Grand Isle</a:t>
            </a:r>
            <a:r>
              <a:rPr lang="en-US" dirty="0" smtClean="0"/>
              <a:t>.</a:t>
            </a:r>
          </a:p>
          <a:p>
            <a:endParaRPr lang="en-US" dirty="0"/>
          </a:p>
          <a:p>
            <a:endParaRPr lang="en-US" dirty="0"/>
          </a:p>
        </p:txBody>
      </p:sp>
    </p:spTree>
    <p:extLst>
      <p:ext uri="{BB962C8B-B14F-4D97-AF65-F5344CB8AC3E}">
        <p14:creationId xmlns:p14="http://schemas.microsoft.com/office/powerpoint/2010/main" val="243674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79</TotalTime>
  <Words>1680</Words>
  <Application>Microsoft Office PowerPoint</Application>
  <PresentationFormat>On-screen Show (4:3)</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Apothecary</vt:lpstr>
      <vt:lpstr>Literary Movements and The Awakening </vt:lpstr>
      <vt:lpstr>American Romantic Movement (1800-1850’s)</vt:lpstr>
      <vt:lpstr>Search for Self</vt:lpstr>
      <vt:lpstr>Primal Power of Nature</vt:lpstr>
      <vt:lpstr>American Realism</vt:lpstr>
      <vt:lpstr>The Novel and American Realism</vt:lpstr>
      <vt:lpstr>Local Color of New Orleans</vt:lpstr>
      <vt:lpstr>Naturalism</vt:lpstr>
      <vt:lpstr>Naturalism and The Novel</vt:lpstr>
      <vt:lpstr>Women’s Rights and Feminism</vt:lpstr>
      <vt:lpstr>The Novel and Feminism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Movements and The Awakening</dc:title>
  <dc:creator>Christina</dc:creator>
  <cp:lastModifiedBy>Christina</cp:lastModifiedBy>
  <cp:revision>4</cp:revision>
  <dcterms:created xsi:type="dcterms:W3CDTF">2013-03-10T19:20:18Z</dcterms:created>
  <dcterms:modified xsi:type="dcterms:W3CDTF">2013-03-10T20:39:35Z</dcterms:modified>
</cp:coreProperties>
</file>