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p:nvPr/>
        </p:nvSpPr>
        <p:spPr>
          <a:xfrm>
            <a:off y="0" x="0"/>
            <a:ext cy="5176499" cx="9144000"/>
          </a:xfrm>
          <a:prstGeom prst="rect">
            <a:avLst/>
          </a:prstGeom>
          <a:gradFill>
            <a:gsLst>
              <a:gs pos="0">
                <a:srgbClr val="003171"/>
              </a:gs>
              <a:gs pos="100000">
                <a:srgbClr val="549FFF"/>
              </a:gs>
            </a:gsLst>
            <a:lin ang="7920000" scaled="0"/>
          </a:gra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flipH="1">
            <a:off y="12039" x="-3832"/>
            <a:ext cy="5165065"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1" name="Shape 11"/>
          <p:cNvSpPr/>
          <p:nvPr/>
        </p:nvSpPr>
        <p:spPr>
          <a:xfrm flipH="1">
            <a:off y="660" x="14659"/>
            <a:ext cy="5165065"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noAutofit/>
          </a:bodyPr>
          <a:lstStyle/>
          <a:p>
            <a:pPr>
              <a:spcBef>
                <a:spcPts val="0"/>
              </a:spcBef>
              <a:buNone/>
            </a:pPr>
            <a:r>
              <a:t/>
            </a:r>
            <a:endParaRPr/>
          </a:p>
        </p:txBody>
      </p:sp>
      <p:sp>
        <p:nvSpPr>
          <p:cNvPr id="12" name="Shape 12"/>
          <p:cNvSpPr/>
          <p:nvPr/>
        </p:nvSpPr>
        <p:spPr>
          <a:xfrm>
            <a:off y="-661" x="-846666"/>
            <a:ext cy="5176308"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3" name="Shape 13"/>
          <p:cNvSpPr/>
          <p:nvPr/>
        </p:nvSpPr>
        <p:spPr>
          <a:xfrm rot="10800000" flipH="1">
            <a:off y="131" x="-524933"/>
            <a:ext cy="5176308"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4" name="Shape 14"/>
          <p:cNvSpPr txBox="1"/>
          <p:nvPr>
            <p:ph type="ctrTitle"/>
          </p:nvPr>
        </p:nvSpPr>
        <p:spPr>
          <a:xfrm>
            <a:off y="1242060" x="1082040"/>
            <a:ext cy="1102500" cx="7050900"/>
          </a:xfrm>
          <a:prstGeom prst="rect">
            <a:avLst/>
          </a:prstGeom>
        </p:spPr>
        <p:txBody>
          <a:bodyPr bIns="91425" rIns="91425" lIns="91425" t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p:txBody>
      </p:sp>
      <p:sp>
        <p:nvSpPr>
          <p:cNvPr id="15" name="Shape 15"/>
          <p:cNvSpPr txBox="1"/>
          <p:nvPr>
            <p:ph idx="1" type="subTitle"/>
          </p:nvPr>
        </p:nvSpPr>
        <p:spPr>
          <a:xfrm>
            <a:off y="2423159" x="1082040"/>
            <a:ext cy="694199" cx="7035899"/>
          </a:xfrm>
          <a:prstGeom prst="rect">
            <a:avLst/>
          </a:prstGeom>
        </p:spPr>
        <p:txBody>
          <a:bodyPr bIns="91425" rIns="91425" lIns="91425" t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p:txBody>
      </p:sp>
      <p:sp>
        <p:nvSpPr>
          <p:cNvPr id="16" name="Shape 1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9" name="Shape 19"/>
          <p:cNvSpPr txBox="1"/>
          <p:nvPr>
            <p:ph idx="1" type="body"/>
          </p:nvPr>
        </p:nvSpPr>
        <p:spPr>
          <a:xfrm>
            <a:off y="1244242" x="457200"/>
            <a:ext cy="36303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y="0" x="0"/>
          <a:ext cy="0" cx="0"/>
          <a:chOff y="0" x="0"/>
          <a:chExt cy="0" cx="0"/>
        </a:xfrm>
      </p:grpSpPr>
      <p:sp>
        <p:nvSpPr>
          <p:cNvPr id="25" name="Shape 25"/>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6" name="Shape 26"/>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7" name="Shape 27"/>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28" name="Shape 28"/>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y="1244242" x="457200"/>
            <a:ext cy="3630300"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0" name="Shape 30"/>
          <p:cNvSpPr txBox="1"/>
          <p:nvPr>
            <p:ph idx="2" type="body"/>
          </p:nvPr>
        </p:nvSpPr>
        <p:spPr>
          <a:xfrm>
            <a:off y="1244242" x="4648200"/>
            <a:ext cy="3630300"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1" name="Shape 3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y="0" x="0"/>
          <a:ext cy="0" cx="0"/>
          <a:chOff y="0" x="0"/>
          <a:chExt cy="0" cx="0"/>
        </a:xfrm>
      </p:grpSpPr>
      <p:sp>
        <p:nvSpPr>
          <p:cNvPr id="33" name="Shape 33"/>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5" name="Shape 35"/>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36" name="Shape 36"/>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7" name="Shape 37"/>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8" name="Shape 38"/>
        <p:cNvGrpSpPr/>
        <p:nvPr/>
      </p:nvGrpSpPr>
      <p:grpSpPr>
        <a:xfrm>
          <a:off y="0" x="0"/>
          <a:ext cy="0" cx="0"/>
          <a:chOff y="0" x="0"/>
          <a:chExt cy="0" cx="0"/>
        </a:xfrm>
      </p:grpSpPr>
      <p:grpSp>
        <p:nvGrpSpPr>
          <p:cNvPr id="39" name="Shape 39"/>
          <p:cNvGrpSpPr/>
          <p:nvPr/>
        </p:nvGrpSpPr>
        <p:grpSpPr>
          <a:xfrm>
            <a:off y="3700039" x="-6264"/>
            <a:ext cy="2325488" cx="9150267"/>
            <a:chOff y="4933386" x="-6264"/>
            <a:chExt cy="3100650" cx="9150267"/>
          </a:xfrm>
        </p:grpSpPr>
        <p:sp>
          <p:nvSpPr>
            <p:cNvPr id="40" name="Shape 40"/>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noAutofit/>
            </a:bodyPr>
            <a:lstStyle/>
            <a:p>
              <a:pPr>
                <a:spcBef>
                  <a:spcPts val="0"/>
                </a:spcBef>
                <a:buNone/>
              </a:pPr>
              <a:r>
                <a:t/>
              </a:r>
              <a:endParaRPr/>
            </a:p>
          </p:txBody>
        </p:sp>
        <p:sp>
          <p:nvSpPr>
            <p:cNvPr id="41" name="Shape 41"/>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42" name="Shape 42"/>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noAutofit/>
            </a:bodyPr>
            <a:lstStyle/>
            <a:p>
              <a:pPr>
                <a:spcBef>
                  <a:spcPts val="0"/>
                </a:spcBef>
                <a:buNone/>
              </a:pPr>
              <a:r>
                <a:t/>
              </a:r>
              <a:endParaRPr/>
            </a:p>
          </p:txBody>
        </p:sp>
      </p:grpSp>
      <p:sp>
        <p:nvSpPr>
          <p:cNvPr id="43" name="Shape 43"/>
          <p:cNvSpPr txBox="1"/>
          <p:nvPr>
            <p:ph idx="1" type="body"/>
          </p:nvPr>
        </p:nvSpPr>
        <p:spPr>
          <a:xfrm>
            <a:off y="4025503" x="1792288"/>
            <a:ext cy="603599" cx="5486399"/>
          </a:xfrm>
          <a:prstGeom prst="rect">
            <a:avLst/>
          </a:prstGeom>
        </p:spPr>
        <p:txBody>
          <a:bodyPr bIns="91425" rIns="91425" lIns="91425" tIns="91425" anchor="ctr" anchorCtr="0"/>
          <a:lstStyle>
            <a:lvl1pPr algn="ctr">
              <a:spcBef>
                <a:spcPts val="0"/>
              </a:spcBef>
              <a:buSzPct val="100000"/>
              <a:buNone/>
              <a:defRPr sz="2400"/>
            </a:lvl1pPr>
          </a:lstStyle>
          <a:p/>
        </p:txBody>
      </p:sp>
      <p:sp>
        <p:nvSpPr>
          <p:cNvPr id="44" name="Shape 4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5" name="Shape 45"/>
        <p:cNvGrpSpPr/>
        <p:nvPr/>
      </p:nvGrpSpPr>
      <p:grpSpPr>
        <a:xfrm>
          <a:off y="0" x="0"/>
          <a:ext cy="0" cx="0"/>
          <a:chOff y="0" x="0"/>
          <a:chExt cy="0" cx="0"/>
        </a:xfrm>
      </p:grpSpPr>
      <p:sp>
        <p:nvSpPr>
          <p:cNvPr id="46" name="Shape 4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994200" cx="8229600"/>
          </a:xfrm>
          <a:prstGeom prst="rect">
            <a:avLst/>
          </a:prstGeom>
          <a:noFill/>
          <a:ln>
            <a:noFill/>
          </a:ln>
        </p:spPr>
        <p:txBody>
          <a:bodyPr bIns="91425" rIns="91425" lIns="91425" tIns="91425" anchor="b" anchorCtr="0"/>
          <a:lstStyle>
            <a:lvl1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295400" x="457200"/>
            <a:ext cy="3394500" cx="8229600"/>
          </a:xfrm>
          <a:prstGeom prst="rect">
            <a:avLst/>
          </a:prstGeom>
          <a:noFill/>
          <a:ln>
            <a:noFill/>
          </a:ln>
        </p:spPr>
        <p:txBody>
          <a:bodyPr bIns="91425" rIns="91425" lIns="91425" t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
        <p:nvSpPr>
          <p:cNvPr id="7" name="Shape 7"/>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lt2"/>
                </a:solidFill>
                <a:latin typeface="Trebuchet MS"/>
                <a:ea typeface="Trebuchet MS"/>
                <a:cs typeface="Trebuchet MS"/>
                <a:sym typeface="Trebuchet MS"/>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https://www.youtube.com/watch?v=ya7Bn7kPkLo" Type="http://schemas.openxmlformats.org/officeDocument/2006/relationships/hyperlink" TargetMode="External"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 Target="https://www.youtube.com/watch?v=0XH-7xZ2QYA" Type="http://schemas.openxmlformats.org/officeDocument/2006/relationships/hyperlink" TargetMode="External"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ctrTitle"/>
          </p:nvPr>
        </p:nvSpPr>
        <p:spPr>
          <a:xfrm>
            <a:off y="1242060" x="1082040"/>
            <a:ext cy="1102500" cx="7050900"/>
          </a:xfrm>
          <a:prstGeom prst="rect">
            <a:avLst/>
          </a:prstGeom>
        </p:spPr>
        <p:txBody>
          <a:bodyPr bIns="91425" rIns="91425" lIns="91425" tIns="91425" anchor="b" anchorCtr="0">
            <a:noAutofit/>
          </a:bodyPr>
          <a:lstStyle/>
          <a:p>
            <a:pPr>
              <a:spcBef>
                <a:spcPts val="0"/>
              </a:spcBef>
              <a:buNone/>
            </a:pPr>
            <a:r>
              <a:rPr lang="en"/>
              <a:t>James Weldon Johnson</a:t>
            </a:r>
          </a:p>
        </p:txBody>
      </p:sp>
      <p:sp>
        <p:nvSpPr>
          <p:cNvPr id="49" name="Shape 49"/>
          <p:cNvSpPr txBox="1"/>
          <p:nvPr>
            <p:ph idx="1" type="subTitle"/>
          </p:nvPr>
        </p:nvSpPr>
        <p:spPr>
          <a:xfrm>
            <a:off y="2423159" x="1082040"/>
            <a:ext cy="694199" cx="7035899"/>
          </a:xfrm>
          <a:prstGeom prst="rect">
            <a:avLst/>
          </a:prstGeom>
        </p:spPr>
        <p:txBody>
          <a:bodyPr bIns="91425" rIns="91425" lIns="91425" tIns="91425" anchor="t" anchorCtr="0">
            <a:noAutofit/>
          </a:bodyPr>
          <a:lstStyle/>
          <a:p>
            <a:pPr>
              <a:spcBef>
                <a:spcPts val="0"/>
              </a:spcBef>
              <a:buNone/>
            </a:pPr>
            <a:r>
              <a:rPr lang="en"/>
              <a:t>Lyricist and Poet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317500" marL="457200">
              <a:spcBef>
                <a:spcPts val="0"/>
              </a:spcBef>
              <a:buClr>
                <a:schemeClr val="dk2"/>
              </a:buClr>
              <a:buSzPct val="100000"/>
              <a:buFont typeface="Arial"/>
              <a:buChar char="●"/>
            </a:pPr>
            <a:r>
              <a:rPr sz="1400" lang="en"/>
              <a:t>First African-American to pass the bar in Florida while he was working as the principal at his former elementary school</a:t>
            </a:r>
          </a:p>
          <a:p>
            <a:pPr rtl="0" lvl="0" indent="-317500" marL="457200">
              <a:spcBef>
                <a:spcPts val="0"/>
              </a:spcBef>
              <a:buClr>
                <a:schemeClr val="dk2"/>
              </a:buClr>
              <a:buSzPct val="100000"/>
              <a:buFont typeface="Arial"/>
              <a:buChar char="●"/>
            </a:pPr>
            <a:r>
              <a:rPr sz="1400" lang="en" i="1"/>
              <a:t>Autobiography of an Ex-Colored Man</a:t>
            </a:r>
            <a:r>
              <a:rPr sz="1400" lang="en"/>
              <a:t>--the first novel to treat Harlem and Atlanta as subjects.</a:t>
            </a:r>
          </a:p>
          <a:p>
            <a:pPr rtl="0" lvl="0" indent="-317500" marL="457200">
              <a:spcBef>
                <a:spcPts val="0"/>
              </a:spcBef>
              <a:buClr>
                <a:schemeClr val="dk2"/>
              </a:buClr>
              <a:buSzPct val="100000"/>
              <a:buFont typeface="Arial"/>
              <a:buChar char="●"/>
            </a:pPr>
            <a:r>
              <a:rPr sz="1400" lang="en"/>
              <a:t>Edited first anthology of African-American Poets (1922) and with his brother complied the first songbook of negro spirituals (1925)</a:t>
            </a:r>
          </a:p>
          <a:p>
            <a:pPr rtl="0" lvl="0" indent="-317500" marL="457200">
              <a:spcBef>
                <a:spcPts val="0"/>
              </a:spcBef>
              <a:buClr>
                <a:schemeClr val="dk2"/>
              </a:buClr>
              <a:buSzPct val="100000"/>
              <a:buFont typeface="Arial"/>
              <a:buChar char="●"/>
            </a:pPr>
            <a:r>
              <a:rPr sz="1400" lang="en"/>
              <a:t>“Lift Ev’ry Voice and Sing” (1900), written with his brother, J. Rosamond Johnson, later was adopted by the N.A.A.C.P and later referred to as the Negro National Anthem.</a:t>
            </a:r>
          </a:p>
          <a:p>
            <a:pPr rtl="0" lvl="0" indent="-317500" marL="457200">
              <a:spcBef>
                <a:spcPts val="0"/>
              </a:spcBef>
              <a:buClr>
                <a:schemeClr val="dk2"/>
              </a:buClr>
              <a:buSzPct val="100000"/>
              <a:buFont typeface="Arial"/>
              <a:buChar char="●"/>
            </a:pPr>
            <a:r>
              <a:rPr sz="1400" lang="en" i="1"/>
              <a:t>God’s Trombones </a:t>
            </a:r>
            <a:r>
              <a:rPr sz="1400" lang="en"/>
              <a:t>(1927), a series of verse told through the voice of a folk preacher</a:t>
            </a:r>
          </a:p>
          <a:p>
            <a:pPr rtl="0" lvl="0" indent="-317500" marL="457200">
              <a:spcBef>
                <a:spcPts val="0"/>
              </a:spcBef>
              <a:buClr>
                <a:schemeClr val="dk2"/>
              </a:buClr>
              <a:buSzPct val="100000"/>
              <a:buFont typeface="Arial"/>
              <a:buChar char="●"/>
            </a:pPr>
            <a:r>
              <a:rPr sz="1400" lang="en"/>
              <a:t>After serving in Nicaragua and Venezuela, Johnson joined the N.A.A.C.P. </a:t>
            </a:r>
          </a:p>
          <a:p>
            <a:pPr rtl="0" lvl="0" indent="-317500" marL="457200">
              <a:spcBef>
                <a:spcPts val="0"/>
              </a:spcBef>
              <a:buClr>
                <a:schemeClr val="dk2"/>
              </a:buClr>
              <a:buSzPct val="100000"/>
              <a:buFont typeface="Arial"/>
              <a:buChar char="●"/>
            </a:pPr>
            <a:r>
              <a:rPr sz="1400" lang="en"/>
              <a:t>Organized the Silent March of 1917 in Manhattan to protest lynching and lend the campaign which eventually became the Dyer Anti-Lynching Bill of 1921, which would have made lynching a national crime, but failed to get enough votes in the Senate.</a:t>
            </a:r>
          </a:p>
          <a:p>
            <a:pPr rtl="0" lvl="0" indent="-317500" marL="457200">
              <a:spcBef>
                <a:spcPts val="0"/>
              </a:spcBef>
              <a:buClr>
                <a:schemeClr val="dk2"/>
              </a:buClr>
              <a:buSzPct val="100000"/>
              <a:buFont typeface="Arial"/>
              <a:buChar char="●"/>
            </a:pPr>
            <a:r>
              <a:rPr sz="1400" lang="en"/>
              <a:t>After serving as the head of the N.A.A.C.P, Johnson retired in 1930 and spent his time teaching creative writing at Fisk University and New York University, where he became the first African-American faculty member.</a:t>
            </a:r>
          </a:p>
          <a:p>
            <a:pPr rtl="0" lvl="0" indent="-317500" marL="457200">
              <a:spcBef>
                <a:spcPts val="0"/>
              </a:spcBef>
              <a:buClr>
                <a:schemeClr val="dk2"/>
              </a:buClr>
              <a:buSzPct val="100000"/>
              <a:buFont typeface="Arial"/>
              <a:buChar char="●"/>
            </a:pPr>
            <a:r>
              <a:rPr sz="1400" lang="en"/>
              <a:t>Tragically, he died in a car crash in 1938. He was 67.</a:t>
            </a:r>
          </a:p>
        </p:txBody>
      </p:sp>
      <p:sp>
        <p:nvSpPr>
          <p:cNvPr id="55" name="Shape 55"/>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Personal and Literary Biography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t/>
            </a:r>
            <a:endParaRPr sz="1400"/>
          </a:p>
          <a:p>
            <a:pPr rtl="0">
              <a:spcBef>
                <a:spcPts val="0"/>
              </a:spcBef>
              <a:buNone/>
            </a:pPr>
            <a:r>
              <a:t/>
            </a:r>
            <a:endParaRPr sz="1400"/>
          </a:p>
          <a:p>
            <a:pPr rtl="0" lvl="0">
              <a:lnSpc>
                <a:spcPct val="150000"/>
              </a:lnSpc>
              <a:spcBef>
                <a:spcPts val="0"/>
              </a:spcBef>
              <a:buClr>
                <a:schemeClr val="dk1"/>
              </a:buClr>
              <a:buSzPct val="91666"/>
              <a:buFont typeface="Arial"/>
              <a:buNone/>
            </a:pPr>
            <a:r>
              <a:rPr sz="1200" lang="en" i="1">
                <a:solidFill>
                  <a:srgbClr val="505050"/>
                </a:solidFill>
                <a:latin typeface="Georgia"/>
                <a:ea typeface="Georgia"/>
                <a:cs typeface="Georgia"/>
                <a:sym typeface="Georgia"/>
              </a:rPr>
              <a:t>A group of young men in Jacksonville, Florida, arranged to celebrate Lincoln’s birthday in 1900. My brother, J. Rosamond Johnson, and I decided to write a song to be sung at the exercises. I wrote the words and he wrote the music. Our New York publisher, Edward B. Marks, made mimeographed copies for us, and the song was taught to and sung by a chorus of five hundred colored school children. </a:t>
            </a:r>
          </a:p>
          <a:p>
            <a:pPr rtl="0" lvl="0">
              <a:lnSpc>
                <a:spcPct val="150000"/>
              </a:lnSpc>
              <a:spcBef>
                <a:spcPts val="0"/>
              </a:spcBef>
              <a:buClr>
                <a:schemeClr val="dk1"/>
              </a:buClr>
              <a:buSzPct val="91666"/>
              <a:buFont typeface="Arial"/>
              <a:buNone/>
            </a:pPr>
            <a:r>
              <a:rPr sz="1200" lang="en" i="1">
                <a:solidFill>
                  <a:srgbClr val="505050"/>
                </a:solidFill>
                <a:latin typeface="Georgia"/>
                <a:ea typeface="Georgia"/>
                <a:cs typeface="Georgia"/>
                <a:sym typeface="Georgia"/>
              </a:rPr>
              <a:t>Shortly afterwards my brother and I moved away from Jacksonville to New York, and the song passed out of our minds. But the school children of Jacksonville kept singing it; they went off to other schools and sang it; they became teachers and taught it to other children. Within twenty years it was being sung over the South and in some other parts of the country. Today the song, popularly known as the Negro National Hymn, is quite generally used. </a:t>
            </a:r>
          </a:p>
          <a:p>
            <a:pPr rtl="0">
              <a:spcBef>
                <a:spcPts val="0"/>
              </a:spcBef>
              <a:buNone/>
            </a:pPr>
            <a:r>
              <a:rPr sz="1200" lang="en" i="1">
                <a:solidFill>
                  <a:srgbClr val="505050"/>
                </a:solidFill>
                <a:latin typeface="Georgia"/>
                <a:ea typeface="Georgia"/>
                <a:cs typeface="Georgia"/>
                <a:sym typeface="Georgia"/>
              </a:rPr>
              <a:t>The lines of this song repay me in an elation, almost of exquisite anguish, whenever I hear them sung by Negro children.</a:t>
            </a:r>
          </a:p>
          <a:p>
            <a:pPr>
              <a:spcBef>
                <a:spcPts val="0"/>
              </a:spcBef>
              <a:buNone/>
            </a:pPr>
            <a:r>
              <a:rPr sz="1200" lang="en" i="1">
                <a:solidFill>
                  <a:srgbClr val="505050"/>
                </a:solidFill>
                <a:latin typeface="Georgia"/>
                <a:ea typeface="Georgia"/>
                <a:cs typeface="Georgia"/>
                <a:sym typeface="Georgia"/>
              </a:rPr>
              <a:t>(Johnson, Poetry Foundation)</a:t>
            </a:r>
          </a:p>
        </p:txBody>
      </p:sp>
      <p:sp>
        <p:nvSpPr>
          <p:cNvPr id="61" name="Shape 61"/>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“Lift Ev’ry Voice and Sing”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idx="1" type="body"/>
          </p:nvPr>
        </p:nvSpPr>
        <p:spPr>
          <a:xfrm>
            <a:off y="1244242" x="457200"/>
            <a:ext cy="3630300" cx="4038599"/>
          </a:xfrm>
          <a:prstGeom prst="rect">
            <a:avLst/>
          </a:prstGeom>
        </p:spPr>
        <p:txBody>
          <a:bodyPr bIns="91425" rIns="91425" lIns="91425" tIns="91425" anchor="t" anchorCtr="0">
            <a:noAutofit/>
          </a:bodyPr>
          <a:lstStyle/>
          <a:p>
            <a:pPr rtl="0">
              <a:spcBef>
                <a:spcPts val="0"/>
              </a:spcBef>
              <a:buNone/>
            </a:pPr>
            <a:r>
              <a:rPr u="sng" sz="1400" lang="en">
                <a:hlinkClick r:id="rId3"/>
              </a:rPr>
              <a:t>Link to Audio of "Lift Every Voice and Sing"</a:t>
            </a:r>
          </a:p>
          <a:p>
            <a:pPr rtl="0">
              <a:spcBef>
                <a:spcPts val="0"/>
              </a:spcBef>
              <a:buNone/>
            </a:pPr>
            <a:r>
              <a:t/>
            </a:r>
            <a:endParaRPr sz="1400"/>
          </a:p>
          <a:p>
            <a:pPr rtl="0">
              <a:spcBef>
                <a:spcPts val="0"/>
              </a:spcBef>
              <a:buNone/>
            </a:pPr>
            <a:r>
              <a:rPr sz="1400" lang="en"/>
              <a:t>Poem Overview</a:t>
            </a:r>
          </a:p>
          <a:p>
            <a:pPr rtl="0" lvl="0" indent="-317500" marL="457200">
              <a:spcBef>
                <a:spcPts val="0"/>
              </a:spcBef>
              <a:buClr>
                <a:schemeClr val="dk2"/>
              </a:buClr>
              <a:buSzPct val="100000"/>
              <a:buFont typeface="Arial"/>
              <a:buChar char="●"/>
            </a:pPr>
            <a:r>
              <a:rPr sz="1400" lang="en"/>
              <a:t>Opening Stanza develops a series of images that give “voice” to the call for Liberty and Victory over the “Dark Past”</a:t>
            </a:r>
          </a:p>
          <a:p>
            <a:pPr rtl="0" lvl="0">
              <a:spcBef>
                <a:spcPts val="0"/>
              </a:spcBef>
              <a:buNone/>
            </a:pPr>
            <a:r>
              <a:t/>
            </a:r>
            <a:endParaRPr sz="1400"/>
          </a:p>
          <a:p>
            <a:pPr rtl="0" lvl="0" indent="-317500" marL="457200">
              <a:spcBef>
                <a:spcPts val="0"/>
              </a:spcBef>
              <a:buClr>
                <a:schemeClr val="dk2"/>
              </a:buClr>
              <a:buSzPct val="100000"/>
              <a:buFont typeface="Arial"/>
              <a:buChar char="●"/>
            </a:pPr>
            <a:r>
              <a:rPr sz="1400" lang="en"/>
              <a:t>The Second Stanza details the “path through the blood of the slaughtered” and the tone builds the past and the frustration in the present</a:t>
            </a:r>
          </a:p>
          <a:p>
            <a:pPr rtl="0" lvl="0">
              <a:spcBef>
                <a:spcPts val="0"/>
              </a:spcBef>
              <a:buNone/>
            </a:pPr>
            <a:r>
              <a:t/>
            </a:r>
            <a:endParaRPr sz="1400"/>
          </a:p>
          <a:p>
            <a:pPr rtl="0" lvl="0" indent="-317500" marL="457200">
              <a:spcBef>
                <a:spcPts val="0"/>
              </a:spcBef>
              <a:buClr>
                <a:schemeClr val="dk2"/>
              </a:buClr>
              <a:buSzPct val="100000"/>
              <a:buFont typeface="Arial"/>
              <a:buChar char="●"/>
            </a:pPr>
            <a:r>
              <a:rPr sz="1400" lang="en"/>
              <a:t>The final stanza develops as open (and shared) prayer to God to maintain one’s own morality.</a:t>
            </a:r>
          </a:p>
          <a:p>
            <a:pPr>
              <a:spcBef>
                <a:spcPts val="0"/>
              </a:spcBef>
              <a:buNone/>
            </a:pPr>
            <a:r>
              <a:t/>
            </a:r>
            <a:endParaRPr sz="1400"/>
          </a:p>
        </p:txBody>
      </p:sp>
      <p:sp>
        <p:nvSpPr>
          <p:cNvPr id="67" name="Shape 67"/>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Poetry Analysis</a:t>
            </a:r>
          </a:p>
        </p:txBody>
      </p:sp>
      <p:sp>
        <p:nvSpPr>
          <p:cNvPr id="68" name="Shape 68"/>
          <p:cNvSpPr txBox="1"/>
          <p:nvPr>
            <p:ph idx="2" type="body"/>
          </p:nvPr>
        </p:nvSpPr>
        <p:spPr>
          <a:xfrm>
            <a:off y="1244242" x="4648200"/>
            <a:ext cy="3630300" cx="4038599"/>
          </a:xfrm>
          <a:prstGeom prst="rect">
            <a:avLst/>
          </a:prstGeom>
        </p:spPr>
        <p:txBody>
          <a:bodyPr bIns="91425" rIns="91425" lIns="91425" tIns="91425" anchor="t" anchorCtr="0">
            <a:noAutofit/>
          </a:bodyPr>
          <a:lstStyle/>
          <a:p>
            <a:pPr rtl="0">
              <a:spcBef>
                <a:spcPts val="0"/>
              </a:spcBef>
              <a:buNone/>
            </a:pPr>
            <a:r>
              <a:rPr sz="1400" lang="en"/>
              <a:t>Key Devices:</a:t>
            </a:r>
          </a:p>
          <a:p>
            <a:pPr rtl="0">
              <a:spcBef>
                <a:spcPts val="0"/>
              </a:spcBef>
              <a:buNone/>
            </a:pPr>
            <a:r>
              <a:t/>
            </a:r>
            <a:endParaRPr sz="1400"/>
          </a:p>
          <a:p>
            <a:pPr rtl="0" lvl="0" indent="-317500" marL="457200">
              <a:spcBef>
                <a:spcPts val="0"/>
              </a:spcBef>
              <a:buClr>
                <a:schemeClr val="dk2"/>
              </a:buClr>
              <a:buSzPct val="100000"/>
              <a:buFont typeface="Arial"/>
              <a:buChar char="●"/>
            </a:pPr>
            <a:r>
              <a:rPr sz="1400" lang="en"/>
              <a:t>Imagery-sounds and sights that emphasize the stanza’s  “message” </a:t>
            </a:r>
          </a:p>
          <a:p>
            <a:pPr rtl="0" lvl="0">
              <a:spcBef>
                <a:spcPts val="0"/>
              </a:spcBef>
              <a:buNone/>
            </a:pPr>
            <a:r>
              <a:t/>
            </a:r>
            <a:endParaRPr sz="1400"/>
          </a:p>
          <a:p>
            <a:pPr rtl="0" lvl="0" indent="-317500" marL="457200">
              <a:spcBef>
                <a:spcPts val="0"/>
              </a:spcBef>
              <a:buClr>
                <a:schemeClr val="dk2"/>
              </a:buClr>
              <a:buSzPct val="100000"/>
              <a:buFont typeface="Arial"/>
              <a:buChar char="●"/>
            </a:pPr>
            <a:r>
              <a:rPr sz="1400" lang="en"/>
              <a:t>Anaphora--creates an amplification of the “we” persona, but also Johnson also uses these to signal a musical shift</a:t>
            </a:r>
          </a:p>
          <a:p>
            <a:pPr rtl="0" lvl="0">
              <a:spcBef>
                <a:spcPts val="0"/>
              </a:spcBef>
              <a:buNone/>
            </a:pPr>
            <a:r>
              <a:t/>
            </a:r>
            <a:endParaRPr sz="1400"/>
          </a:p>
          <a:p>
            <a:pPr rtl="0" lvl="0" indent="-317500" marL="457200">
              <a:spcBef>
                <a:spcPts val="0"/>
              </a:spcBef>
              <a:buClr>
                <a:schemeClr val="dk2"/>
              </a:buClr>
              <a:buSzPct val="100000"/>
              <a:buFont typeface="Arial"/>
              <a:buChar char="●"/>
            </a:pPr>
            <a:r>
              <a:rPr sz="1400" lang="en"/>
              <a:t>Abstract Concepts: Hope, Faith, Liberty--ideals expressed by the “Voice”</a:t>
            </a:r>
          </a:p>
          <a:p>
            <a:pPr rtl="0" lvl="0">
              <a:spcBef>
                <a:spcPts val="0"/>
              </a:spcBef>
              <a:buNone/>
            </a:pPr>
            <a:r>
              <a:t/>
            </a:r>
            <a:endParaRPr sz="1400"/>
          </a:p>
          <a:p>
            <a:pPr rtl="0" lvl="0" indent="-317500" marL="457200">
              <a:spcBef>
                <a:spcPts val="0"/>
              </a:spcBef>
              <a:buClr>
                <a:schemeClr val="dk2"/>
              </a:buClr>
              <a:buSzPct val="100000"/>
              <a:buFont typeface="Arial"/>
              <a:buChar char="●"/>
            </a:pPr>
            <a:r>
              <a:rPr sz="1400" lang="en"/>
              <a:t>Speaker and Audience: Group Persona develops through the use of “We” and “Our”--A collective community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Class Activity</a:t>
            </a:r>
          </a:p>
        </p:txBody>
      </p:sp>
      <p:sp>
        <p:nvSpPr>
          <p:cNvPr id="74" name="Shape 74"/>
          <p:cNvSpPr txBox="1"/>
          <p:nvPr>
            <p:ph idx="1" type="body"/>
          </p:nvPr>
        </p:nvSpPr>
        <p:spPr>
          <a:xfrm>
            <a:off y="1244242" x="457200"/>
            <a:ext cy="3630300" cx="4038599"/>
          </a:xfrm>
          <a:prstGeom prst="rect">
            <a:avLst/>
          </a:prstGeom>
        </p:spPr>
        <p:txBody>
          <a:bodyPr bIns="91425" rIns="91425" lIns="91425" tIns="91425" anchor="t" anchorCtr="0">
            <a:noAutofit/>
          </a:bodyPr>
          <a:lstStyle/>
          <a:p>
            <a:pPr rtl="0">
              <a:spcBef>
                <a:spcPts val="0"/>
              </a:spcBef>
              <a:buNone/>
            </a:pPr>
            <a:r>
              <a:rPr sz="1800" lang="en"/>
              <a:t>Stanza Imagery Graphic Organizer</a:t>
            </a:r>
          </a:p>
          <a:p>
            <a:pPr rtl="0">
              <a:spcBef>
                <a:spcPts val="0"/>
              </a:spcBef>
              <a:buNone/>
            </a:pPr>
            <a:r>
              <a:t/>
            </a:r>
            <a:endParaRPr sz="1800"/>
          </a:p>
          <a:p>
            <a:pPr rtl="0">
              <a:spcBef>
                <a:spcPts val="0"/>
              </a:spcBef>
              <a:buNone/>
            </a:pPr>
            <a:r>
              <a:rPr sz="1800" lang="en"/>
              <a:t>3-Column: Voice, Dark Past, Path</a:t>
            </a:r>
          </a:p>
          <a:p>
            <a:pPr rtl="0">
              <a:spcBef>
                <a:spcPts val="0"/>
              </a:spcBef>
              <a:buNone/>
            </a:pPr>
            <a:r>
              <a:t/>
            </a:r>
            <a:endParaRPr sz="1800"/>
          </a:p>
          <a:p>
            <a:pPr rtl="0">
              <a:spcBef>
                <a:spcPts val="0"/>
              </a:spcBef>
              <a:buNone/>
            </a:pPr>
            <a:r>
              <a:rPr sz="1800" lang="en"/>
              <a:t>In each column, write down lines that develop the central image/idea</a:t>
            </a:r>
          </a:p>
          <a:p>
            <a:pPr rtl="0">
              <a:spcBef>
                <a:spcPts val="0"/>
              </a:spcBef>
              <a:buNone/>
            </a:pPr>
            <a:r>
              <a:t/>
            </a:r>
            <a:endParaRPr sz="1800"/>
          </a:p>
          <a:p>
            <a:pPr>
              <a:spcBef>
                <a:spcPts val="0"/>
              </a:spcBef>
              <a:buNone/>
            </a:pPr>
            <a:r>
              <a:t/>
            </a:r>
            <a:endParaRPr sz="1800"/>
          </a:p>
        </p:txBody>
      </p:sp>
      <p:sp>
        <p:nvSpPr>
          <p:cNvPr id="75" name="Shape 75"/>
          <p:cNvSpPr txBox="1"/>
          <p:nvPr>
            <p:ph idx="2" type="body"/>
          </p:nvPr>
        </p:nvSpPr>
        <p:spPr>
          <a:xfrm>
            <a:off y="1244242" x="4648200"/>
            <a:ext cy="3630300" cx="4038599"/>
          </a:xfrm>
          <a:prstGeom prst="rect">
            <a:avLst/>
          </a:prstGeom>
        </p:spPr>
        <p:txBody>
          <a:bodyPr bIns="91425" rIns="91425" lIns="91425" tIns="91425" anchor="t" anchorCtr="0">
            <a:noAutofit/>
          </a:bodyPr>
          <a:lstStyle/>
          <a:p>
            <a:pPr rtl="0">
              <a:spcBef>
                <a:spcPts val="0"/>
              </a:spcBef>
              <a:buNone/>
            </a:pPr>
            <a:r>
              <a:rPr sz="1800" lang="en"/>
              <a:t>Anaphoric Impact</a:t>
            </a:r>
          </a:p>
          <a:p>
            <a:pPr rtl="0">
              <a:spcBef>
                <a:spcPts val="0"/>
              </a:spcBef>
              <a:buNone/>
            </a:pPr>
            <a:r>
              <a:t/>
            </a:r>
            <a:endParaRPr sz="1800"/>
          </a:p>
          <a:p>
            <a:pPr rtl="0">
              <a:spcBef>
                <a:spcPts val="0"/>
              </a:spcBef>
              <a:buNone/>
            </a:pPr>
            <a:r>
              <a:rPr sz="1800" lang="en"/>
              <a:t>2-Column: Anaphora &amp; Impact Analysis</a:t>
            </a:r>
          </a:p>
          <a:p>
            <a:pPr rtl="0">
              <a:spcBef>
                <a:spcPts val="0"/>
              </a:spcBef>
              <a:buNone/>
            </a:pPr>
            <a:r>
              <a:t/>
            </a:r>
            <a:endParaRPr sz="1800"/>
          </a:p>
          <a:p>
            <a:pPr rtl="0">
              <a:spcBef>
                <a:spcPts val="0"/>
              </a:spcBef>
              <a:buNone/>
            </a:pPr>
            <a:r>
              <a:rPr sz="1800" lang="en"/>
              <a:t>Select 5 anaphoras and discuss how they develop the message of the lines.</a:t>
            </a:r>
          </a:p>
          <a:p>
            <a:pPr rtl="0">
              <a:spcBef>
                <a:spcPts val="0"/>
              </a:spcBef>
              <a:buNone/>
            </a:pPr>
            <a:r>
              <a:t/>
            </a:r>
            <a:endParaRPr sz="1800"/>
          </a:p>
          <a:p>
            <a:pPr>
              <a:spcBef>
                <a:spcPts val="0"/>
              </a:spcBef>
              <a:buNone/>
            </a:pPr>
            <a:r>
              <a:t/>
            </a:r>
            <a:endParaRPr sz="18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idx="1" type="body"/>
          </p:nvPr>
        </p:nvSpPr>
        <p:spPr>
          <a:xfrm>
            <a:off y="1244242" x="457200"/>
            <a:ext cy="3630300" cx="4038599"/>
          </a:xfrm>
          <a:prstGeom prst="rect">
            <a:avLst/>
          </a:prstGeom>
        </p:spPr>
        <p:txBody>
          <a:bodyPr bIns="91425" rIns="91425" lIns="91425" tIns="91425" anchor="t" anchorCtr="0">
            <a:noAutofit/>
          </a:bodyPr>
          <a:lstStyle/>
          <a:p>
            <a:pPr rtl="0">
              <a:spcBef>
                <a:spcPts val="0"/>
              </a:spcBef>
              <a:buNone/>
            </a:pPr>
            <a:r>
              <a:rPr u="sng" sz="1200" lang="en">
                <a:solidFill>
                  <a:schemeClr val="hlink"/>
                </a:solidFill>
                <a:hlinkClick r:id="rId3"/>
              </a:rPr>
              <a:t>Audio of James Weldon Johnson's December 24, 1935 reading at Columbia University</a:t>
            </a:r>
          </a:p>
          <a:p>
            <a:pPr rtl="0">
              <a:spcBef>
                <a:spcPts val="0"/>
              </a:spcBef>
              <a:buNone/>
            </a:pPr>
            <a:r>
              <a:t/>
            </a:r>
            <a:endParaRPr sz="1200"/>
          </a:p>
          <a:p>
            <a:pPr rtl="0">
              <a:spcBef>
                <a:spcPts val="0"/>
              </a:spcBef>
              <a:buNone/>
            </a:pPr>
            <a:r>
              <a:rPr sz="2400" lang="en"/>
              <a:t>Diction and Imagery</a:t>
            </a:r>
          </a:p>
          <a:p>
            <a:pPr rtl="0" lvl="0" indent="-381000" marL="457200">
              <a:spcBef>
                <a:spcPts val="0"/>
              </a:spcBef>
              <a:buClr>
                <a:schemeClr val="dk2"/>
              </a:buClr>
              <a:buSzPct val="100000"/>
              <a:buFont typeface="Arial"/>
              <a:buChar char="●"/>
            </a:pPr>
            <a:r>
              <a:rPr sz="2400" lang="en"/>
              <a:t>“Folk” language </a:t>
            </a:r>
          </a:p>
          <a:p>
            <a:pPr rtl="0" lvl="0" indent="-381000" marL="457200">
              <a:spcBef>
                <a:spcPts val="0"/>
              </a:spcBef>
              <a:buClr>
                <a:schemeClr val="dk2"/>
              </a:buClr>
              <a:buSzPct val="100000"/>
              <a:buFont typeface="Arial"/>
              <a:buChar char="●"/>
            </a:pPr>
            <a:r>
              <a:rPr sz="2400" lang="en"/>
              <a:t>Relatable View of the Story</a:t>
            </a:r>
          </a:p>
          <a:p>
            <a:pPr lvl="0">
              <a:spcBef>
                <a:spcPts val="0"/>
              </a:spcBef>
              <a:buNone/>
            </a:pPr>
            <a:r>
              <a:t/>
            </a:r>
            <a:endParaRPr sz="1800"/>
          </a:p>
        </p:txBody>
      </p:sp>
      <p:sp>
        <p:nvSpPr>
          <p:cNvPr id="81" name="Shape 81"/>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The Creation</a:t>
            </a:r>
          </a:p>
        </p:txBody>
      </p:sp>
      <p:sp>
        <p:nvSpPr>
          <p:cNvPr id="82" name="Shape 82"/>
          <p:cNvSpPr txBox="1"/>
          <p:nvPr>
            <p:ph idx="2" type="body"/>
          </p:nvPr>
        </p:nvSpPr>
        <p:spPr>
          <a:xfrm>
            <a:off y="1244242" x="4648200"/>
            <a:ext cy="3630300" cx="4038599"/>
          </a:xfrm>
          <a:prstGeom prst="rect">
            <a:avLst/>
          </a:prstGeom>
        </p:spPr>
        <p:txBody>
          <a:bodyPr bIns="91425" rIns="91425" lIns="91425" tIns="91425" anchor="t" anchorCtr="0">
            <a:noAutofit/>
          </a:bodyPr>
          <a:lstStyle/>
          <a:p>
            <a:pPr rtl="0">
              <a:spcBef>
                <a:spcPts val="0"/>
              </a:spcBef>
              <a:buNone/>
            </a:pPr>
            <a:r>
              <a:t/>
            </a:r>
            <a:endParaRPr sz="2400"/>
          </a:p>
          <a:p>
            <a:pPr rtl="0">
              <a:spcBef>
                <a:spcPts val="0"/>
              </a:spcBef>
              <a:buNone/>
            </a:pPr>
            <a:r>
              <a:t/>
            </a:r>
            <a:endParaRPr sz="2400"/>
          </a:p>
          <a:p>
            <a:pPr rtl="0">
              <a:spcBef>
                <a:spcPts val="0"/>
              </a:spcBef>
              <a:buNone/>
            </a:pPr>
            <a:r>
              <a:rPr sz="2400" lang="en"/>
              <a:t>Characterization of God:</a:t>
            </a:r>
          </a:p>
          <a:p>
            <a:pPr rtl="0" lvl="0" indent="-381000" marL="457200">
              <a:spcBef>
                <a:spcPts val="0"/>
              </a:spcBef>
              <a:buClr>
                <a:schemeClr val="dk2"/>
              </a:buClr>
              <a:buSzPct val="100000"/>
              <a:buFont typeface="Arial"/>
              <a:buChar char="●"/>
            </a:pPr>
            <a:r>
              <a:rPr sz="2400" lang="en"/>
              <a:t>“man”-like</a:t>
            </a:r>
          </a:p>
          <a:p>
            <a:pPr rtl="0" lvl="0" indent="-381000" marL="457200">
              <a:spcBef>
                <a:spcPts val="0"/>
              </a:spcBef>
              <a:buClr>
                <a:schemeClr val="dk2"/>
              </a:buClr>
              <a:buSzPct val="100000"/>
              <a:buFont typeface="Arial"/>
              <a:buChar char="●"/>
            </a:pPr>
            <a:r>
              <a:rPr sz="2400" lang="en"/>
              <a:t>creative powers</a:t>
            </a:r>
          </a:p>
          <a:p>
            <a:pPr lvl="0" indent="-381000" marL="457200">
              <a:spcBef>
                <a:spcPts val="0"/>
              </a:spcBef>
              <a:buClr>
                <a:schemeClr val="dk2"/>
              </a:buClr>
              <a:buSzPct val="100000"/>
              <a:buFont typeface="Arial"/>
              <a:buChar char="●"/>
            </a:pPr>
            <a:r>
              <a:rPr sz="2400" lang="en"/>
              <a:t>use of Epic similes to create actions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Class Activities</a:t>
            </a:r>
          </a:p>
        </p:txBody>
      </p:sp>
      <p:sp>
        <p:nvSpPr>
          <p:cNvPr id="88" name="Shape 88"/>
          <p:cNvSpPr txBox="1"/>
          <p:nvPr>
            <p:ph idx="1" type="body"/>
          </p:nvPr>
        </p:nvSpPr>
        <p:spPr>
          <a:xfrm>
            <a:off y="1244242" x="457200"/>
            <a:ext cy="3630300" cx="4038599"/>
          </a:xfrm>
          <a:prstGeom prst="rect">
            <a:avLst/>
          </a:prstGeom>
        </p:spPr>
        <p:txBody>
          <a:bodyPr bIns="91425" rIns="91425" lIns="91425" tIns="91425" anchor="t" anchorCtr="0">
            <a:noAutofit/>
          </a:bodyPr>
          <a:lstStyle/>
          <a:p>
            <a:pPr rtl="0">
              <a:spcBef>
                <a:spcPts val="0"/>
              </a:spcBef>
              <a:buNone/>
            </a:pPr>
            <a:r>
              <a:rPr lang="en"/>
              <a:t>Epic Similes:</a:t>
            </a:r>
          </a:p>
          <a:p>
            <a:pPr rtl="0" lvl="0" indent="-431800" marL="457200">
              <a:spcBef>
                <a:spcPts val="0"/>
              </a:spcBef>
              <a:buClr>
                <a:schemeClr val="dk2"/>
              </a:buClr>
              <a:buSzPct val="114285"/>
              <a:buFont typeface="Arial"/>
              <a:buChar char="●"/>
            </a:pPr>
            <a:r>
              <a:rPr lang="en"/>
              <a:t>Find 4 similes that build the relatability of God </a:t>
            </a:r>
          </a:p>
          <a:p>
            <a:pPr rtl="0" lvl="0" indent="-431800" marL="457200">
              <a:spcBef>
                <a:spcPts val="0"/>
              </a:spcBef>
              <a:buClr>
                <a:schemeClr val="dk2"/>
              </a:buClr>
              <a:buSzPct val="114285"/>
              <a:buFont typeface="Arial"/>
              <a:buChar char="●"/>
            </a:pPr>
            <a:r>
              <a:rPr lang="en"/>
              <a:t>How do they reflect a sense of God’s persona?</a:t>
            </a:r>
          </a:p>
        </p:txBody>
      </p:sp>
      <p:sp>
        <p:nvSpPr>
          <p:cNvPr id="89" name="Shape 89"/>
          <p:cNvSpPr txBox="1"/>
          <p:nvPr>
            <p:ph idx="2" type="body"/>
          </p:nvPr>
        </p:nvSpPr>
        <p:spPr>
          <a:xfrm>
            <a:off y="1244242" x="4648200"/>
            <a:ext cy="3630300" cx="4038599"/>
          </a:xfrm>
          <a:prstGeom prst="rect">
            <a:avLst/>
          </a:prstGeom>
        </p:spPr>
        <p:txBody>
          <a:bodyPr bIns="91425" rIns="91425" lIns="91425" tIns="91425" anchor="t" anchorCtr="0">
            <a:noAutofit/>
          </a:bodyPr>
          <a:lstStyle/>
          <a:p>
            <a:pPr rtl="0">
              <a:spcBef>
                <a:spcPts val="0"/>
              </a:spcBef>
              <a:buNone/>
            </a:pPr>
            <a:r>
              <a:rPr lang="en"/>
              <a:t>Voice of a Preacher:</a:t>
            </a:r>
          </a:p>
          <a:p>
            <a:pPr rtl="0" lvl="0" indent="-431800" marL="457200">
              <a:spcBef>
                <a:spcPts val="0"/>
              </a:spcBef>
              <a:buClr>
                <a:schemeClr val="dk2"/>
              </a:buClr>
              <a:buSzPct val="114285"/>
              <a:buFont typeface="Arial"/>
              <a:buChar char="●"/>
            </a:pPr>
            <a:r>
              <a:rPr lang="en"/>
              <a:t>Find 5 lines which create the persona of the preacher</a:t>
            </a:r>
          </a:p>
          <a:p>
            <a:pPr rtl="0" lvl="0" indent="-431800" marL="457200">
              <a:spcBef>
                <a:spcPts val="0"/>
              </a:spcBef>
              <a:buClr>
                <a:schemeClr val="dk2"/>
              </a:buClr>
              <a:buSzPct val="114285"/>
              <a:buFont typeface="Arial"/>
              <a:buChar char="●"/>
            </a:pPr>
            <a:r>
              <a:rPr lang="en"/>
              <a:t>How do these build the sermon-like quality?</a:t>
            </a:r>
          </a:p>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sz="1100" lang="en">
                <a:solidFill>
                  <a:schemeClr val="dk1"/>
                </a:solidFill>
                <a:latin typeface="Arial"/>
                <a:ea typeface="Arial"/>
                <a:cs typeface="Arial"/>
                <a:sym typeface="Arial"/>
              </a:rPr>
              <a:t>"James Weldon Johnson Institute." </a:t>
            </a:r>
            <a:r>
              <a:rPr sz="1100" lang="en" i="1">
                <a:solidFill>
                  <a:schemeClr val="dk1"/>
                </a:solidFill>
                <a:latin typeface="Arial"/>
                <a:ea typeface="Arial"/>
                <a:cs typeface="Arial"/>
                <a:sym typeface="Arial"/>
              </a:rPr>
              <a:t>James Weldon Johnson Institute</a:t>
            </a:r>
            <a:r>
              <a:rPr sz="1100" lang="en">
                <a:solidFill>
                  <a:schemeClr val="dk1"/>
                </a:solidFill>
                <a:latin typeface="Arial"/>
                <a:ea typeface="Arial"/>
                <a:cs typeface="Arial"/>
                <a:sym typeface="Arial"/>
              </a:rPr>
              <a:t>. Emory University, 2014. Web. 03 Dec. 2014</a:t>
            </a:r>
          </a:p>
          <a:p>
            <a:pPr rtl="0">
              <a:spcBef>
                <a:spcPts val="0"/>
              </a:spcBef>
              <a:buNone/>
            </a:pPr>
            <a:r>
              <a:t/>
            </a:r>
            <a:endParaRPr sz="1100">
              <a:solidFill>
                <a:schemeClr val="dk1"/>
              </a:solidFill>
              <a:latin typeface="Arial"/>
              <a:ea typeface="Arial"/>
              <a:cs typeface="Arial"/>
              <a:sym typeface="Arial"/>
            </a:endParaRPr>
          </a:p>
          <a:p>
            <a:pPr rtl="0">
              <a:spcBef>
                <a:spcPts val="0"/>
              </a:spcBef>
              <a:buNone/>
            </a:pPr>
            <a:r>
              <a:rPr sz="1100" lang="en">
                <a:solidFill>
                  <a:schemeClr val="dk1"/>
                </a:solidFill>
                <a:latin typeface="Arial"/>
                <a:ea typeface="Arial"/>
                <a:cs typeface="Arial"/>
                <a:sym typeface="Arial"/>
              </a:rPr>
              <a:t>Johnson, James W. “ Lift Ev’ry Voice and Sing.” </a:t>
            </a:r>
            <a:r>
              <a:rPr u="sng" sz="1100" lang="en">
                <a:solidFill>
                  <a:schemeClr val="dk1"/>
                </a:solidFill>
                <a:latin typeface="Arial"/>
                <a:ea typeface="Arial"/>
                <a:cs typeface="Arial"/>
                <a:sym typeface="Arial"/>
              </a:rPr>
              <a:t>Harlem Renaissance Poetry Packet</a:t>
            </a:r>
            <a:r>
              <a:rPr sz="1100" lang="en">
                <a:solidFill>
                  <a:schemeClr val="dk1"/>
                </a:solidFill>
                <a:latin typeface="Arial"/>
                <a:ea typeface="Arial"/>
                <a:cs typeface="Arial"/>
                <a:sym typeface="Arial"/>
              </a:rPr>
              <a:t>. Ed. Christina Moriconi. 2014. Web. 03 Dec. 2014.</a:t>
            </a:r>
          </a:p>
          <a:p>
            <a:pPr rtl="0">
              <a:spcBef>
                <a:spcPts val="0"/>
              </a:spcBef>
              <a:buNone/>
            </a:pPr>
            <a:r>
              <a:t/>
            </a:r>
            <a:endParaRPr sz="1100">
              <a:solidFill>
                <a:schemeClr val="dk1"/>
              </a:solidFill>
              <a:latin typeface="Arial"/>
              <a:ea typeface="Arial"/>
              <a:cs typeface="Arial"/>
              <a:sym typeface="Arial"/>
            </a:endParaRPr>
          </a:p>
          <a:p>
            <a:pPr rtl="0">
              <a:spcBef>
                <a:spcPts val="0"/>
              </a:spcBef>
              <a:buNone/>
            </a:pPr>
            <a:r>
              <a:rPr sz="1100" lang="en">
                <a:solidFill>
                  <a:schemeClr val="dk1"/>
                </a:solidFill>
                <a:latin typeface="Arial"/>
                <a:ea typeface="Arial"/>
                <a:cs typeface="Arial"/>
                <a:sym typeface="Arial"/>
              </a:rPr>
              <a:t>Johnson, James W. “ The Creation.” </a:t>
            </a:r>
            <a:r>
              <a:rPr u="sng" sz="1100" lang="en">
                <a:solidFill>
                  <a:schemeClr val="dk1"/>
                </a:solidFill>
                <a:latin typeface="Arial"/>
                <a:ea typeface="Arial"/>
                <a:cs typeface="Arial"/>
                <a:sym typeface="Arial"/>
              </a:rPr>
              <a:t>Harlem Renaissance Poetry Packet</a:t>
            </a:r>
            <a:r>
              <a:rPr sz="1100" lang="en">
                <a:solidFill>
                  <a:schemeClr val="dk1"/>
                </a:solidFill>
                <a:latin typeface="Arial"/>
                <a:ea typeface="Arial"/>
                <a:cs typeface="Arial"/>
                <a:sym typeface="Arial"/>
              </a:rPr>
              <a:t>. Ed. Christina Moriconi. 2014. Web. 03 Dec. 2014. </a:t>
            </a:r>
          </a:p>
          <a:p>
            <a:pPr rtl="0">
              <a:spcBef>
                <a:spcPts val="0"/>
              </a:spcBef>
              <a:buNone/>
            </a:pPr>
            <a:r>
              <a:t/>
            </a:r>
            <a:endParaRPr sz="1100">
              <a:solidFill>
                <a:schemeClr val="dk1"/>
              </a:solidFill>
              <a:latin typeface="Arial"/>
              <a:ea typeface="Arial"/>
              <a:cs typeface="Arial"/>
              <a:sym typeface="Arial"/>
            </a:endParaRPr>
          </a:p>
          <a:p>
            <a:pPr rtl="0">
              <a:spcBef>
                <a:spcPts val="0"/>
              </a:spcBef>
              <a:buNone/>
            </a:pPr>
            <a:r>
              <a:rPr sz="1100" lang="en">
                <a:solidFill>
                  <a:schemeClr val="dk1"/>
                </a:solidFill>
                <a:latin typeface="Arial"/>
                <a:ea typeface="Arial"/>
                <a:cs typeface="Arial"/>
                <a:sym typeface="Arial"/>
              </a:rPr>
              <a:t>"James Weldon Johnson - The Creation-Audio" </a:t>
            </a:r>
            <a:r>
              <a:rPr sz="1100" lang="en" i="1">
                <a:solidFill>
                  <a:schemeClr val="dk1"/>
                </a:solidFill>
                <a:latin typeface="Arial"/>
                <a:ea typeface="Arial"/>
                <a:cs typeface="Arial"/>
                <a:sym typeface="Arial"/>
              </a:rPr>
              <a:t>YouTube</a:t>
            </a:r>
            <a:r>
              <a:rPr sz="1100" lang="en">
                <a:solidFill>
                  <a:schemeClr val="dk1"/>
                </a:solidFill>
                <a:latin typeface="Arial"/>
                <a:ea typeface="Arial"/>
                <a:cs typeface="Arial"/>
                <a:sym typeface="Arial"/>
              </a:rPr>
              <a:t>. YouTube, 27 Apr. 2014. Web. 03 Dec. 2014.</a:t>
            </a:r>
          </a:p>
          <a:p>
            <a:pPr rtl="0">
              <a:spcBef>
                <a:spcPts val="0"/>
              </a:spcBef>
              <a:buNone/>
            </a:pPr>
            <a:r>
              <a:t/>
            </a:r>
            <a:endParaRPr sz="1100">
              <a:solidFill>
                <a:schemeClr val="dk1"/>
              </a:solidFill>
              <a:latin typeface="Arial"/>
              <a:ea typeface="Arial"/>
              <a:cs typeface="Arial"/>
              <a:sym typeface="Arial"/>
            </a:endParaRPr>
          </a:p>
          <a:p>
            <a:pPr rtl="0">
              <a:spcBef>
                <a:spcPts val="0"/>
              </a:spcBef>
              <a:buNone/>
            </a:pPr>
            <a:r>
              <a:rPr sz="1100" lang="en">
                <a:solidFill>
                  <a:schemeClr val="dk1"/>
                </a:solidFill>
                <a:latin typeface="Arial"/>
                <a:ea typeface="Arial"/>
                <a:cs typeface="Arial"/>
                <a:sym typeface="Arial"/>
              </a:rPr>
              <a:t>Johnson, James W. “Life Every Voice and Sing.” </a:t>
            </a:r>
            <a:r>
              <a:rPr u="sng" sz="1100" lang="en">
                <a:solidFill>
                  <a:schemeClr val="dk1"/>
                </a:solidFill>
                <a:latin typeface="Arial"/>
                <a:ea typeface="Arial"/>
                <a:cs typeface="Arial"/>
                <a:sym typeface="Arial"/>
              </a:rPr>
              <a:t>Poetry Foundation</a:t>
            </a:r>
            <a:r>
              <a:rPr sz="1100" lang="en">
                <a:solidFill>
                  <a:schemeClr val="dk1"/>
                </a:solidFill>
                <a:latin typeface="Arial"/>
                <a:ea typeface="Arial"/>
                <a:cs typeface="Arial"/>
                <a:sym typeface="Arial"/>
              </a:rPr>
              <a:t>. 2000.. Web. 03 Dec. 2014.</a:t>
            </a:r>
          </a:p>
          <a:p>
            <a:pPr rtl="0" lvl="0">
              <a:spcBef>
                <a:spcPts val="0"/>
              </a:spcBef>
              <a:buNone/>
            </a:pPr>
            <a:r>
              <a:t/>
            </a:r>
            <a:endParaRPr sz="1100">
              <a:solidFill>
                <a:schemeClr val="dk1"/>
              </a:solidFill>
              <a:latin typeface="Arial"/>
              <a:ea typeface="Arial"/>
              <a:cs typeface="Arial"/>
              <a:sym typeface="Arial"/>
            </a:endParaRPr>
          </a:p>
          <a:p>
            <a:pPr>
              <a:spcBef>
                <a:spcPts val="0"/>
              </a:spcBef>
              <a:buNone/>
            </a:pPr>
            <a:r>
              <a:t/>
            </a:r>
            <a:endParaRPr/>
          </a:p>
        </p:txBody>
      </p:sp>
      <p:sp>
        <p:nvSpPr>
          <p:cNvPr id="95" name="Shape 95"/>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Works Cited</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